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90" r:id="rId3"/>
    <p:sldId id="288" r:id="rId4"/>
    <p:sldId id="295" r:id="rId5"/>
    <p:sldId id="306" r:id="rId6"/>
    <p:sldId id="296" r:id="rId7"/>
    <p:sldId id="297" r:id="rId8"/>
    <p:sldId id="299" r:id="rId9"/>
    <p:sldId id="274" r:id="rId10"/>
    <p:sldId id="300" r:id="rId11"/>
    <p:sldId id="305" r:id="rId12"/>
    <p:sldId id="301" r:id="rId13"/>
    <p:sldId id="302" r:id="rId14"/>
    <p:sldId id="303" r:id="rId15"/>
    <p:sldId id="304" r:id="rId16"/>
    <p:sldId id="298" r:id="rId17"/>
    <p:sldId id="275" r:id="rId18"/>
    <p:sldId id="276" r:id="rId19"/>
    <p:sldId id="260" r:id="rId20"/>
    <p:sldId id="280" r:id="rId21"/>
    <p:sldId id="257" r:id="rId22"/>
    <p:sldId id="281" r:id="rId23"/>
    <p:sldId id="282" r:id="rId24"/>
    <p:sldId id="285" r:id="rId25"/>
    <p:sldId id="286" r:id="rId26"/>
    <p:sldId id="287" r:id="rId27"/>
    <p:sldId id="308" r:id="rId28"/>
    <p:sldId id="28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353737"/>
    <a:srgbClr val="A094FA"/>
    <a:srgbClr val="0E045C"/>
    <a:srgbClr val="FFFF66"/>
    <a:srgbClr val="29DD1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autoAdjust="0"/>
    <p:restoredTop sz="94667" autoAdjust="0"/>
  </p:normalViewPr>
  <p:slideViewPr>
    <p:cSldViewPr>
      <p:cViewPr>
        <p:scale>
          <a:sx n="77" d="100"/>
          <a:sy n="77" d="100"/>
        </p:scale>
        <p:origin x="-870"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5F86B0-9242-468D-9EFE-8AE7589EBBEC}" type="datetimeFigureOut">
              <a:rPr lang="en-US" smtClean="0"/>
              <a:pPr/>
              <a:t>5/15/2011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4211B9-D8B8-42B2-B737-83794D9E549F}"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School districts</a:t>
            </a:r>
            <a:r>
              <a:rPr lang="en-US" baseline="0" dirty="0" smtClean="0"/>
              <a:t> use the National Education Technology guidelines to create the state, district, and school technology plans</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a:t>
            </a:r>
            <a:r>
              <a:rPr lang="en-US" baseline="0" dirty="0" smtClean="0"/>
              <a:t> is necessary to have an infrastructure that supports the essential tools so that students and teachers can have access to technology for instruction.</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infrastructure</a:t>
            </a:r>
            <a:r>
              <a:rPr lang="en-US" baseline="0" dirty="0" smtClean="0"/>
              <a:t> tools are wireless access points, class pads, smart objects and devices, classroom computers and labs and sufficient bandwidth necessary for all technology related tools. </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learner is at</a:t>
            </a:r>
            <a:r>
              <a:rPr lang="en-US" baseline="0" dirty="0" smtClean="0"/>
              <a:t> the center of the learning environment.  It is important that the student can stay in control of their learning atmosphere.  It may require self paced or a individualized learning process.  </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Game based learning experiences</a:t>
            </a:r>
            <a:r>
              <a:rPr lang="en-US" baseline="0" dirty="0" smtClean="0"/>
              <a:t> provide for cooperative and collaborative learning experiences.</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many companies such as Edutopia that provide for game based learning experiences where students can use higher order thinking skills</a:t>
            </a:r>
            <a:r>
              <a:rPr lang="en-US" baseline="0" dirty="0" smtClean="0"/>
              <a:t> to solve real lifetime problems in a learning environment to meet classroom objectives.  </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National Education Technology Plan wants schools to use models from the business world to increase student productivity.</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Technology can</a:t>
            </a:r>
            <a:r>
              <a:rPr lang="en-US" baseline="0" dirty="0" smtClean="0"/>
              <a:t> increase access to online resource materials that can be use in distance learning and teachers </a:t>
            </a:r>
            <a:r>
              <a:rPr lang="en-US" baseline="0" dirty="0" err="1" smtClean="0"/>
              <a:t>inservice</a:t>
            </a:r>
            <a:r>
              <a:rPr lang="en-US" baseline="0" dirty="0" smtClean="0"/>
              <a:t> &amp; professional development.</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school district technology is a combines</a:t>
            </a:r>
            <a:r>
              <a:rPr lang="en-US" baseline="0" dirty="0" smtClean="0"/>
              <a:t> shared vision of educators, parents, &amp; community members.</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Everyone</a:t>
            </a:r>
            <a:r>
              <a:rPr lang="en-US" baseline="0" dirty="0" smtClean="0"/>
              <a:t> shares in the vision that a technology plan should improve students learning and help prepare them for their futures.  The plan should be reviewed often and updated.</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BISD recognizes</a:t>
            </a:r>
            <a:r>
              <a:rPr lang="en-US" baseline="0" dirty="0" smtClean="0"/>
              <a:t> state requirements of completing </a:t>
            </a:r>
            <a:r>
              <a:rPr lang="en-US" baseline="0" dirty="0" err="1" smtClean="0"/>
              <a:t>STaR</a:t>
            </a:r>
            <a:r>
              <a:rPr lang="en-US" baseline="0" dirty="0" smtClean="0"/>
              <a:t> charts and critical factors of NCLB, E-RATE and State technology requirements of the No Child Left Behind Act.  </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presentation, we will discuss things that we have learned from our coursework, the</a:t>
            </a:r>
            <a:r>
              <a:rPr lang="en-US" baseline="0" dirty="0" smtClean="0"/>
              <a:t> necessity for a learner centered environment, the Texas State Technology plan and its requirements, the Beaumont ISD Technology Plan and possible improvements to the plan.</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BISD</a:t>
            </a:r>
            <a:r>
              <a:rPr lang="en-US" baseline="0" dirty="0" smtClean="0"/>
              <a:t> recognizes the steps to the E-Rate process and the TEA approval process of the Technology Plan.</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Beaumont ISD presents</a:t>
            </a:r>
            <a:r>
              <a:rPr lang="en-US" baseline="0" dirty="0" smtClean="0"/>
              <a:t> its district profile in its Long Range Technology Plan.</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Goal 1 of the BISD Technology Plan is to incorporate technology as an integral part of education.  It includes objectives to meet this goal.</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Goal 2 of the BISD technology plan is to provide staff development for all in the use of appropriate emerging</a:t>
            </a:r>
            <a:r>
              <a:rPr lang="en-US" baseline="0" dirty="0" smtClean="0"/>
              <a:t> technologies.  It includes objectives to meet this goal.</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Goal 3 of the BISD technology plan is to provide and support appropriate software and the ethical</a:t>
            </a:r>
            <a:r>
              <a:rPr lang="en-US" baseline="0" dirty="0" smtClean="0"/>
              <a:t> use of sources.  It includes objectives to meet this goal.</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Goal 4 of the BISD technology plan is</a:t>
            </a:r>
            <a:r>
              <a:rPr lang="en-US" baseline="0" dirty="0" smtClean="0"/>
              <a:t> the district will secure adequate funding for maintaining state of the art technology resources for all BISD facilities.  It includes objectives to meet this goal.</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improvements</a:t>
            </a:r>
            <a:r>
              <a:rPr lang="en-US" baseline="0" dirty="0" smtClean="0"/>
              <a:t> that could be made to the BISD ISD technology plan.  This could include teaching personal safety standards to our students, innovative programs to increase parent and community access to technology resources, developing strategies to update libraries with online tools such as Kindles and Nooks, and increase budgeting for virtual field trips and distance learning opportunities.  </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BISD is setting goals and objectives to meet the technology</a:t>
            </a:r>
            <a:r>
              <a:rPr lang="en-US" baseline="0" dirty="0" smtClean="0"/>
              <a:t> needs of our students to help them be successful in an ever expanding digital world</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28</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learned the importance of integrating</a:t>
            </a:r>
            <a:r>
              <a:rPr lang="en-US" baseline="0" dirty="0" smtClean="0"/>
              <a:t> technology into the teaching &amp; learning process.  A good technology plan follows the guidelines of the state and national technology plans.</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National model puts the student at the center of the learning process.</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Texas Long</a:t>
            </a:r>
            <a:r>
              <a:rPr lang="en-US" baseline="0" dirty="0" smtClean="0"/>
              <a:t> Range technology plan creates a shared vision of teaching and learning including technology across the curriculum.</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Key Components</a:t>
            </a:r>
            <a:r>
              <a:rPr lang="en-US" baseline="0" dirty="0" smtClean="0"/>
              <a:t> of a technology plan include an introduction, an assessment, goals and objectives, a budget, and evaluation of the process to implement the technology plan.</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key areas</a:t>
            </a:r>
            <a:r>
              <a:rPr lang="en-US" baseline="0" dirty="0" smtClean="0"/>
              <a:t> of a technology plan are assessment, infrastructure, learning process, productivity, and teaching.</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Data driven assessment is key to meeting teaching</a:t>
            </a:r>
            <a:r>
              <a:rPr lang="en-US" baseline="0" dirty="0" smtClean="0"/>
              <a:t> curriculum goals and objectives.  </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Classroom clickers and scanning of student</a:t>
            </a:r>
            <a:r>
              <a:rPr lang="en-US" baseline="0" dirty="0" smtClean="0"/>
              <a:t> tests are utilized as assessment tools.</a:t>
            </a:r>
            <a:endParaRPr lang="en-US" dirty="0"/>
          </a:p>
        </p:txBody>
      </p:sp>
      <p:sp>
        <p:nvSpPr>
          <p:cNvPr id="4" name="Slide Number Placeholder 3"/>
          <p:cNvSpPr>
            <a:spLocks noGrp="1"/>
          </p:cNvSpPr>
          <p:nvPr>
            <p:ph type="sldNum" sz="quarter" idx="10"/>
          </p:nvPr>
        </p:nvSpPr>
        <p:spPr/>
        <p:txBody>
          <a:bodyPr/>
          <a:lstStyle/>
          <a:p>
            <a:fld id="{224211B9-D8B8-42B2-B737-83794D9E549F}"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A8FF9F7-9014-48FF-BF6C-42613568C412}" type="datetimeFigureOut">
              <a:rPr lang="en-US" smtClean="0"/>
              <a:pPr/>
              <a:t>5/15/2011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05FFFC-4A83-49AE-A893-05D4EA0EBE53}"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8FF9F7-9014-48FF-BF6C-42613568C412}" type="datetimeFigureOut">
              <a:rPr lang="en-US" smtClean="0"/>
              <a:pPr/>
              <a:t>5/15/2011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05FFFC-4A83-49AE-A893-05D4EA0EBE5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8FF9F7-9014-48FF-BF6C-42613568C412}" type="datetimeFigureOut">
              <a:rPr lang="en-US" smtClean="0"/>
              <a:pPr/>
              <a:t>5/15/2011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05FFFC-4A83-49AE-A893-05D4EA0EBE5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8FF9F7-9014-48FF-BF6C-42613568C412}" type="datetimeFigureOut">
              <a:rPr lang="en-US" smtClean="0"/>
              <a:pPr/>
              <a:t>5/15/2011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05FFFC-4A83-49AE-A893-05D4EA0EBE5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8FF9F7-9014-48FF-BF6C-42613568C412}" type="datetimeFigureOut">
              <a:rPr lang="en-US" smtClean="0"/>
              <a:pPr/>
              <a:t>5/15/2011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05FFFC-4A83-49AE-A893-05D4EA0EBE53}"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8FF9F7-9014-48FF-BF6C-42613568C412}" type="datetimeFigureOut">
              <a:rPr lang="en-US" smtClean="0"/>
              <a:pPr/>
              <a:t>5/15/2011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905FFFC-4A83-49AE-A893-05D4EA0EBE53}"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A8FF9F7-9014-48FF-BF6C-42613568C412}" type="datetimeFigureOut">
              <a:rPr lang="en-US" smtClean="0"/>
              <a:pPr/>
              <a:t>5/15/2011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905FFFC-4A83-49AE-A893-05D4EA0EBE5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8FF9F7-9014-48FF-BF6C-42613568C412}" type="datetimeFigureOut">
              <a:rPr lang="en-US" smtClean="0"/>
              <a:pPr/>
              <a:t>5/15/2011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905FFFC-4A83-49AE-A893-05D4EA0EBE5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8FF9F7-9014-48FF-BF6C-42613568C412}" type="datetimeFigureOut">
              <a:rPr lang="en-US" smtClean="0"/>
              <a:pPr/>
              <a:t>5/15/2011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905FFFC-4A83-49AE-A893-05D4EA0EBE5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8FF9F7-9014-48FF-BF6C-42613568C412}" type="datetimeFigureOut">
              <a:rPr lang="en-US" smtClean="0"/>
              <a:pPr/>
              <a:t>5/15/2011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905FFFC-4A83-49AE-A893-05D4EA0EBE53}"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8FF9F7-9014-48FF-BF6C-42613568C412}" type="datetimeFigureOut">
              <a:rPr lang="en-US" smtClean="0"/>
              <a:pPr/>
              <a:t>5/15/2011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905FFFC-4A83-49AE-A893-05D4EA0EBE53}"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5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8FF9F7-9014-48FF-BF6C-42613568C412}" type="datetimeFigureOut">
              <a:rPr lang="en-US" smtClean="0"/>
              <a:pPr/>
              <a:t>5/15/2011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05FFFC-4A83-49AE-A893-05D4EA0EBE5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10.wav"/><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notesSlide" Target="../notesSlides/notesSlide11.xml"/><Relationship Id="rId7" Type="http://schemas.openxmlformats.org/officeDocument/2006/relationships/image" Target="../media/image16.jpeg"/><Relationship Id="rId2" Type="http://schemas.openxmlformats.org/officeDocument/2006/relationships/slideLayout" Target="../slideLayouts/slideLayout7.xml"/><Relationship Id="rId1" Type="http://schemas.openxmlformats.org/officeDocument/2006/relationships/audio" Target="../media/audio11.wav"/><Relationship Id="rId6" Type="http://schemas.openxmlformats.org/officeDocument/2006/relationships/image" Target="../media/image15.jpeg"/><Relationship Id="rId11" Type="http://schemas.openxmlformats.org/officeDocument/2006/relationships/image" Target="../media/image20.pn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hyperlink" Target="http://www.google.com/imgres?imgurl=http://www.techgadgets.in/images/cisco-aironet-1140-series-wireless-access-point.jpg&amp;imgrefurl=http://www.techgadgets.in/networking/2009/15/cisco-aironet-1140-series-wireless-access-point-introduced/&amp;h=320&amp;w=320&amp;sz=11&amp;tbnid=LX1NFOD0_v9_YM:&amp;tbnh=118&amp;tbnw=118&amp;prev=/search?q=cisco+wireless+access+point+picture&amp;tbm=isch&amp;tbo=u&amp;zoom=1&amp;q=cisco+wireless+access+point+picture&amp;usg=__zOZ8CeVinXVx7w9ADPLbwM5QN4g=&amp;sa=X&amp;ei=vjHNTf2GJdC1twf8_oTxDQ&amp;ved=0CEkQ9QEwAg" TargetMode="External"/><Relationship Id="rId9"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media/audio12.wav"/><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audio" Target="../media/audio13.wav"/><Relationship Id="rId6" Type="http://schemas.openxmlformats.org/officeDocument/2006/relationships/image" Target="../media/image23.gif"/><Relationship Id="rId5" Type="http://schemas.openxmlformats.org/officeDocument/2006/relationships/hyperlink" Target="http://www.edutopia.org/" TargetMode="Externa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8" Type="http://schemas.openxmlformats.org/officeDocument/2006/relationships/hyperlink" Target="#content"/><Relationship Id="rId13" Type="http://schemas.openxmlformats.org/officeDocument/2006/relationships/image" Target="../media/image31.gif"/><Relationship Id="rId3" Type="http://schemas.openxmlformats.org/officeDocument/2006/relationships/notesSlide" Target="../notesSlides/notesSlide14.xml"/><Relationship Id="rId7" Type="http://schemas.openxmlformats.org/officeDocument/2006/relationships/image" Target="../media/image26.gif"/><Relationship Id="rId12" Type="http://schemas.openxmlformats.org/officeDocument/2006/relationships/image" Target="../media/image30.gif"/><Relationship Id="rId2" Type="http://schemas.openxmlformats.org/officeDocument/2006/relationships/slideLayout" Target="../slideLayouts/slideLayout7.xml"/><Relationship Id="rId1" Type="http://schemas.openxmlformats.org/officeDocument/2006/relationships/audio" Target="../media/audio14.wav"/><Relationship Id="rId6" Type="http://schemas.openxmlformats.org/officeDocument/2006/relationships/hyperlink" Target="#nav"/><Relationship Id="rId11" Type="http://schemas.openxmlformats.org/officeDocument/2006/relationships/image" Target="../media/image29.gif"/><Relationship Id="rId5" Type="http://schemas.openxmlformats.org/officeDocument/2006/relationships/image" Target="../media/image25.jpeg"/><Relationship Id="rId15" Type="http://schemas.openxmlformats.org/officeDocument/2006/relationships/image" Target="../media/image33.png"/><Relationship Id="rId10" Type="http://schemas.openxmlformats.org/officeDocument/2006/relationships/image" Target="../media/image28.jpeg"/><Relationship Id="rId4" Type="http://schemas.openxmlformats.org/officeDocument/2006/relationships/hyperlink" Target="http://serc.carleton.edu/details/images/1388.html" TargetMode="External"/><Relationship Id="rId9" Type="http://schemas.openxmlformats.org/officeDocument/2006/relationships/image" Target="../media/image27.jpeg"/><Relationship Id="rId14" Type="http://schemas.openxmlformats.org/officeDocument/2006/relationships/image" Target="../media/image32.jpeg"/></Relationships>
</file>

<file path=ppt/slides/_rels/slide1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15.xml"/><Relationship Id="rId7" Type="http://schemas.openxmlformats.org/officeDocument/2006/relationships/image" Target="../media/image37.jpeg"/><Relationship Id="rId2" Type="http://schemas.openxmlformats.org/officeDocument/2006/relationships/slideLayout" Target="../slideLayouts/slideLayout2.xml"/><Relationship Id="rId1" Type="http://schemas.openxmlformats.org/officeDocument/2006/relationships/audio" Target="../media/audio15.wav"/><Relationship Id="rId6" Type="http://schemas.openxmlformats.org/officeDocument/2006/relationships/image" Target="../media/image36.jpeg"/><Relationship Id="rId5" Type="http://schemas.openxmlformats.org/officeDocument/2006/relationships/image" Target="../media/image35.wmf"/><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media/audio16.wav"/><Relationship Id="rId6" Type="http://schemas.openxmlformats.org/officeDocument/2006/relationships/image" Target="../media/image33.png"/><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audio" Target="../media/audio17.wav"/><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audio" Target="../media/audio18.wav"/><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audio" Target="../media/audio19.wav"/><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2.wav"/><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audio" Target="../media/audio20.wav"/><Relationship Id="rId5" Type="http://schemas.openxmlformats.org/officeDocument/2006/relationships/image" Target="../media/image33.pn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audio" Target="../media/audio21.wav"/><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audio" Target="../media/audio22.wav"/><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audio" Target="../media/audio23.wav"/><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audio" Target="../media/audio24.wav"/><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audio" Target="../media/audio25.wav"/><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audio" Target="../media/audio26.wav"/><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audio" Target="../media/audio27.wav"/><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8" Type="http://schemas.openxmlformats.org/officeDocument/2006/relationships/hyperlink" Target="http://vcell.ndsu.edu/public.html" TargetMode="External"/><Relationship Id="rId3" Type="http://schemas.openxmlformats.org/officeDocument/2006/relationships/notesSlide" Target="../notesSlides/notesSlide28.xml"/><Relationship Id="rId7" Type="http://schemas.openxmlformats.org/officeDocument/2006/relationships/hyperlink" Target="http://thejournal.com/articles%202010/11/09/national-ed-tech-plan-puts-technology-at-the-heart-of-education-reform.aspx" TargetMode="External"/><Relationship Id="rId2" Type="http://schemas.openxmlformats.org/officeDocument/2006/relationships/slideLayout" Target="../slideLayouts/slideLayout2.xml"/><Relationship Id="rId1" Type="http://schemas.openxmlformats.org/officeDocument/2006/relationships/audio" Target="../media/audio28.wav"/><Relationship Id="rId6" Type="http://schemas.openxmlformats.org/officeDocument/2006/relationships/hyperlink" Target="http://tpesc.esc12.net/eplan/lrpt.html" TargetMode="External"/><Relationship Id="rId11" Type="http://schemas.openxmlformats.org/officeDocument/2006/relationships/image" Target="../media/image33.png"/><Relationship Id="rId5" Type="http://schemas.openxmlformats.org/officeDocument/2006/relationships/hyperlink" Target="http://www.ed.gov/technology/netp-2010" TargetMode="External"/><Relationship Id="rId10" Type="http://schemas.openxmlformats.org/officeDocument/2006/relationships/hyperlink" Target="http://etcjournal.com/2010/11/10/glimpse-transforming-american-education-learning-powered-by-technology/" TargetMode="External"/><Relationship Id="rId4" Type="http://schemas.openxmlformats.org/officeDocument/2006/relationships/hyperlink" Target="http://www.beaumont.k12.tx.us/bisdapps/" TargetMode="External"/><Relationship Id="rId9" Type="http://schemas.openxmlformats.org/officeDocument/2006/relationships/hyperlink" Target="http://www.ncrel.org/sdrs/areas/issues/methods/technlgy/te300.htm"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media/audio3.wav"/><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audio" Target="../media/audio4.wav"/><Relationship Id="rId5" Type="http://schemas.openxmlformats.org/officeDocument/2006/relationships/image" Target="../media/image5.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media/audio5.wav"/><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6.wav"/><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audio" Target="../media/audio7.wav"/><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media/audio8.wav"/><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audio" Target="../media/audio9.wav"/><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smtClean="0"/>
              <a:t>Maridale Still</a:t>
            </a:r>
          </a:p>
          <a:p>
            <a:r>
              <a:rPr lang="en-US" sz="2400" dirty="0" smtClean="0"/>
              <a:t>EDLD 5362 Information Systems Management </a:t>
            </a:r>
          </a:p>
          <a:p>
            <a:r>
              <a:rPr lang="en-US" sz="2400" dirty="0" smtClean="0"/>
              <a:t>SP3 11 - ET8026 </a:t>
            </a:r>
          </a:p>
          <a:p>
            <a:endParaRPr lang="en-US" sz="2400" dirty="0"/>
          </a:p>
        </p:txBody>
      </p:sp>
      <p:sp>
        <p:nvSpPr>
          <p:cNvPr id="5" name="TextBox 4"/>
          <p:cNvSpPr txBox="1"/>
          <p:nvPr/>
        </p:nvSpPr>
        <p:spPr>
          <a:xfrm>
            <a:off x="4038600" y="5334000"/>
            <a:ext cx="1600200" cy="276999"/>
          </a:xfrm>
          <a:prstGeom prst="rect">
            <a:avLst/>
          </a:prstGeom>
          <a:noFill/>
        </p:spPr>
        <p:txBody>
          <a:bodyPr wrap="square" rtlCol="0">
            <a:spAutoFit/>
          </a:bodyPr>
          <a:lstStyle/>
          <a:p>
            <a:r>
              <a:rPr lang="en-US" sz="1200" dirty="0" smtClean="0"/>
              <a:t>Week 5 Assignment</a:t>
            </a:r>
            <a:endParaRPr lang="en-US" sz="1200" dirty="0"/>
          </a:p>
        </p:txBody>
      </p:sp>
      <p:sp>
        <p:nvSpPr>
          <p:cNvPr id="7" name="Title 6"/>
          <p:cNvSpPr>
            <a:spLocks noGrp="1"/>
          </p:cNvSpPr>
          <p:nvPr>
            <p:ph type="ctrTitle"/>
          </p:nvPr>
        </p:nvSpPr>
        <p:spPr/>
        <p:txBody>
          <a:bodyPr/>
          <a:lstStyle/>
          <a:p>
            <a:endParaRPr lang="en-US" dirty="0"/>
          </a:p>
        </p:txBody>
      </p:sp>
      <p:sp>
        <p:nvSpPr>
          <p:cNvPr id="26626" name="AutoShape 2"/>
          <p:cNvSpPr>
            <a:spLocks noChangeArrowheads="1"/>
          </p:cNvSpPr>
          <p:nvPr/>
        </p:nvSpPr>
        <p:spPr bwMode="auto">
          <a:xfrm>
            <a:off x="609600" y="381000"/>
            <a:ext cx="7924800" cy="3352800"/>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3600" b="0" i="0" u="none" strike="noStrike" cap="none" normalizeH="0" baseline="0" dirty="0" smtClean="0">
                <a:ln>
                  <a:noFill/>
                </a:ln>
                <a:effectLst/>
                <a:latin typeface="Calibri" pitchFamily="34" charset="0"/>
                <a:cs typeface="Arial" pitchFamily="34" charset="0"/>
              </a:rPr>
              <a:t>School Districts Utilize National Ed Tech Plan to Make Technology  Plans (NETP)</a:t>
            </a:r>
            <a:endParaRPr lang="en-US" sz="3600" dirty="0" smtClean="0">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3200" b="0" i="0" u="none" strike="noStrike" cap="none" normalizeH="0" baseline="0" dirty="0" smtClean="0">
                <a:ln>
                  <a:noFill/>
                </a:ln>
                <a:effectLst/>
                <a:latin typeface="Calibri" pitchFamily="34" charset="0"/>
                <a:cs typeface="Arial" pitchFamily="34" charset="0"/>
              </a:rPr>
              <a:t>Along</a:t>
            </a:r>
            <a:r>
              <a:rPr kumimoji="0" lang="en-US" sz="3200" b="0" i="0" u="none" strike="noStrike" cap="none" normalizeH="0" dirty="0" smtClean="0">
                <a:ln>
                  <a:noFill/>
                </a:ln>
                <a:effectLst/>
                <a:latin typeface="Calibri" pitchFamily="34" charset="0"/>
                <a:cs typeface="Arial" pitchFamily="34" charset="0"/>
              </a:rPr>
              <a:t> With the State Requirements </a:t>
            </a:r>
            <a:r>
              <a:rPr kumimoji="0" lang="en-US" sz="3600" b="0" i="0" u="none" strike="noStrike" cap="none" normalizeH="0" dirty="0" smtClean="0">
                <a:ln>
                  <a:noFill/>
                </a:ln>
                <a:effectLst/>
                <a:latin typeface="Calibri" pitchFamily="34" charset="0"/>
                <a:cs typeface="Arial" pitchFamily="34" charset="0"/>
              </a:rPr>
              <a:t>&amp;</a:t>
            </a:r>
            <a:r>
              <a:rPr kumimoji="0" lang="en-US" sz="3600" b="0" i="0" u="none" strike="noStrike" cap="none" normalizeH="0" baseline="0" dirty="0" smtClean="0">
                <a:ln>
                  <a:noFill/>
                </a:ln>
                <a:effectLst/>
                <a:latin typeface="Calibri" pitchFamily="34" charset="0"/>
                <a:cs typeface="Arial" pitchFamily="34" charset="0"/>
              </a:rPr>
              <a:t/>
            </a:r>
            <a:br>
              <a:rPr kumimoji="0" lang="en-US" sz="3600" b="0" i="0" u="none" strike="noStrike" cap="none" normalizeH="0" baseline="0" dirty="0" smtClean="0">
                <a:ln>
                  <a:noFill/>
                </a:ln>
                <a:effectLst/>
                <a:latin typeface="Calibri" pitchFamily="34" charset="0"/>
                <a:cs typeface="Arial" pitchFamily="34" charset="0"/>
              </a:rPr>
            </a:br>
            <a:r>
              <a:rPr kumimoji="0" lang="en-US" sz="3600" b="0" i="0" u="none" strike="noStrike" cap="none" normalizeH="0" baseline="0" dirty="0" smtClean="0">
                <a:ln>
                  <a:noFill/>
                </a:ln>
                <a:effectLst/>
                <a:latin typeface="Calibri" pitchFamily="34" charset="0"/>
                <a:cs typeface="Arial" pitchFamily="34" charset="0"/>
              </a:rPr>
              <a:t>Beaumont ISD’s</a:t>
            </a:r>
            <a:br>
              <a:rPr kumimoji="0" lang="en-US" sz="3600" b="0" i="0" u="none" strike="noStrike" cap="none" normalizeH="0" baseline="0" dirty="0" smtClean="0">
                <a:ln>
                  <a:noFill/>
                </a:ln>
                <a:effectLst/>
                <a:latin typeface="Calibri" pitchFamily="34" charset="0"/>
                <a:cs typeface="Arial" pitchFamily="34" charset="0"/>
              </a:rPr>
            </a:br>
            <a:r>
              <a:rPr kumimoji="0" lang="en-US" sz="3600" b="0" i="0" u="none" strike="noStrike" cap="none" normalizeH="0" baseline="0" dirty="0" smtClean="0">
                <a:ln>
                  <a:noFill/>
                </a:ln>
                <a:effectLst/>
                <a:latin typeface="Calibri" pitchFamily="34" charset="0"/>
                <a:cs typeface="Arial" pitchFamily="34" charset="0"/>
              </a:rPr>
              <a:t>Long Range Technology Plan</a:t>
            </a:r>
            <a:endParaRPr kumimoji="0" lang="en-US" sz="3600" b="0" i="0" u="none" strike="noStrike" cap="none" normalizeH="0" baseline="0" dirty="0" smtClean="0">
              <a:ln>
                <a:noFill/>
              </a:ln>
              <a:effectLst/>
              <a:latin typeface="Arial" pitchFamily="34" charset="0"/>
              <a:cs typeface="Arial" pitchFamily="34" charset="0"/>
            </a:endParaRPr>
          </a:p>
        </p:txBody>
      </p:sp>
      <p:pic>
        <p:nvPicPr>
          <p:cNvPr id="8" name="~PP2592.WAV">
            <a:hlinkClick r:id="" action="ppaction://media"/>
          </p:cNvPr>
          <p:cNvPicPr>
            <a:picLocks noRot="1" noChangeAspect="1"/>
          </p:cNvPicPr>
          <p:nvPr>
            <a:wavAudioFile r:embed="rId1" name="~PP2592.WAV"/>
          </p:nvPr>
        </p:nvPicPr>
        <p:blipFill>
          <a:blip r:embed="rId4" cstate="print"/>
          <a:stretch>
            <a:fillRect/>
          </a:stretch>
        </p:blipFill>
        <p:spPr>
          <a:xfrm>
            <a:off x="8702675" y="6416675"/>
            <a:ext cx="304800" cy="304800"/>
          </a:xfrm>
          <a:prstGeom prst="rect">
            <a:avLst/>
          </a:prstGeom>
        </p:spPr>
      </p:pic>
    </p:spTree>
  </p:cSld>
  <p:clrMapOvr>
    <a:masterClrMapping/>
  </p:clrMapOvr>
  <p:transition advTm="96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“The infrastructure goals for the plan are to provide students and teachers with ‘access to a comprehensive infrastructure for learning when and where they need it” (Nagel, p. 2).</a:t>
            </a:r>
          </a:p>
          <a:p>
            <a:endParaRPr lang="en-US" dirty="0"/>
          </a:p>
        </p:txBody>
      </p:sp>
      <p:sp>
        <p:nvSpPr>
          <p:cNvPr id="4" name="Rounded Rectangle 3"/>
          <p:cNvSpPr/>
          <p:nvPr/>
        </p:nvSpPr>
        <p:spPr>
          <a:xfrm>
            <a:off x="2438400" y="4419600"/>
            <a:ext cx="4572000" cy="1981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t>Key Elements of the Infrastructure</a:t>
            </a:r>
          </a:p>
          <a:p>
            <a:pPr>
              <a:buFont typeface="Arial" pitchFamily="34" charset="0"/>
              <a:buChar char="•"/>
            </a:pPr>
            <a:r>
              <a:rPr lang="en-US" dirty="0" smtClean="0"/>
              <a:t>Broadband  in all locations</a:t>
            </a:r>
          </a:p>
          <a:p>
            <a:pPr>
              <a:buFont typeface="Arial" pitchFamily="34" charset="0"/>
              <a:buChar char="•"/>
            </a:pPr>
            <a:r>
              <a:rPr lang="en-US" dirty="0" smtClean="0"/>
              <a:t>Internet access to all students &amp; teachers</a:t>
            </a:r>
          </a:p>
          <a:p>
            <a:pPr>
              <a:buFont typeface="Arial" pitchFamily="34" charset="0"/>
              <a:buChar char="•"/>
            </a:pPr>
            <a:r>
              <a:rPr lang="en-US" dirty="0" smtClean="0"/>
              <a:t>Computers, smart phones, tablets, &amp; other       	technologies</a:t>
            </a:r>
          </a:p>
          <a:p>
            <a:pPr>
              <a:buFont typeface="Arial" pitchFamily="34" charset="0"/>
              <a:buChar char="•"/>
            </a:pPr>
            <a:r>
              <a:rPr lang="en-US" dirty="0" smtClean="0"/>
              <a:t>Increased usage of the cloud for service  	delivery</a:t>
            </a:r>
            <a:endParaRPr lang="en-US" dirty="0"/>
          </a:p>
        </p:txBody>
      </p:sp>
      <p:sp>
        <p:nvSpPr>
          <p:cNvPr id="5" name="Rectangular Callout 4"/>
          <p:cNvSpPr/>
          <p:nvPr/>
        </p:nvSpPr>
        <p:spPr>
          <a:xfrm>
            <a:off x="7315200" y="5486400"/>
            <a:ext cx="1524000" cy="841248"/>
          </a:xfrm>
          <a:prstGeom prst="wedgeRectCallout">
            <a:avLst>
              <a:gd name="adj1" fmla="val -28018"/>
              <a:gd name="adj2" fmla="val -994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Nagel, (2010), p. 2</a:t>
            </a:r>
            <a:endParaRPr lang="en-US" dirty="0"/>
          </a:p>
        </p:txBody>
      </p:sp>
      <p:sp>
        <p:nvSpPr>
          <p:cNvPr id="6" name="AutoShape 2"/>
          <p:cNvSpPr txBox="1">
            <a:spLocks noGrp="1" noChangeArrowheads="1"/>
          </p:cNvSpPr>
          <p:nvPr>
            <p:ph type="title"/>
          </p:nvPr>
        </p:nvSpPr>
        <p:spPr bwMode="auto">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Bef>
                <a:spcPct val="0"/>
              </a:spcBef>
              <a:spcAft>
                <a:spcPts val="1000"/>
              </a:spcAft>
            </a:pP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Infrastructure</a:t>
            </a:r>
          </a:p>
        </p:txBody>
      </p:sp>
      <p:pic>
        <p:nvPicPr>
          <p:cNvPr id="7" name="~PP665.WAV">
            <a:hlinkClick r:id="" action="ppaction://media"/>
          </p:cNvPr>
          <p:cNvPicPr>
            <a:picLocks noRot="1" noChangeAspect="1"/>
          </p:cNvPicPr>
          <p:nvPr>
            <a:wavAudioFile r:embed="rId1" name="~PP665.WAV"/>
          </p:nvPr>
        </p:nvPicPr>
        <p:blipFill>
          <a:blip r:embed="rId4" cstate="print"/>
          <a:stretch>
            <a:fillRect/>
          </a:stretch>
        </p:blipFill>
        <p:spPr>
          <a:xfrm>
            <a:off x="8702675" y="6416675"/>
            <a:ext cx="304800" cy="304800"/>
          </a:xfrm>
          <a:prstGeom prst="rect">
            <a:avLst/>
          </a:prstGeom>
        </p:spPr>
      </p:pic>
    </p:spTree>
  </p:cSld>
  <p:clrMapOvr>
    <a:masterClrMapping/>
  </p:clrMapOvr>
  <p:transition advTm="108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descr="data:image/jpg;base64,/9j/4AAQSkZJRgABAQAAAQABAAD/2wBDAAkGBwgHBgkIBwgKCgkLDRYPDQwMDRsUFRAWIB0iIiAdHx8kKDQsJCYxJx8fLT0tMTU3Ojo6Iys/RD84QzQ5Ojf/2wBDAQoKCg0MDRoPDxo3JR8lNzc3Nzc3Nzc3Nzc3Nzc3Nzc3Nzc3Nzc3Nzc3Nzc3Nzc3Nzc3Nzc3Nzc3Nzc3Nzc3Nzf/wAARCABeAF4DASIAAhEBAxEB/8QAGwAAAQUBAQAAAAAAAAAAAAAAAAIDBAUGAQf/xAA7EAACAgEBAwgIBAQHAAAAAAABAgADBBEFEiEGEyIxQVFhkTJScYGhscHRFCNCYhUkM0NTZIKSorLC/8QAFgEBAQEAAAAAAAAAAAAAAAAAAAIB/8QAHBEBAAICAwEAAAAAAAAAAAAAAAECAxIEITER/9oADAMBAAIRAxEAPwD2u/JpoelLXCtc5SseswUtp5KT7pQUcplsJyjW34SzEw7q00G+DfYycTrpw6Pxl9mvzOLbfzJtalGdUUasxAPAeJ6vfMnjbc38erLrx9mW3X4V1hNV+iLzO6yVszAAaGw666aeEbVj1sYsl+6rfam36aaLRiHnLRTlMr6dFXpHSBB8T8I7hbcx7G5nIPN2hqa9SODvYgYAae/rlNjbeXaD4eNZjYnN5eI1rizVWvJLK1dQ/UejqePEEHiOMk8kdtfxkWq+NiqKa6rFbHYuELA/lsSBo67vH2jqjes9Ktx8tftp8hpx1QiDbWvpOo98bOXQP7g90IPwkY51A/UT7FMSc+nuc/6YEuEhHaNY6q3PlE/xSkHpo6jv01gT4RFVqXIHrYMp7RFwCJ3B3Dj4RUIDN710V7zAHT0RK17ntOpOinqAhtK7fyub9QD48ftGlYQF7oHZCc1nNYHZwzm9OEwOExi0x1jGbIHMTNbDyA3HmydHXvH3mnUhlBB1B4gzF5LaCajY1ht2ZjsTx3dPI6QJsIQgZrNJXamSD6wP/ERSPrEbW6O1rv3Kp+Gn0iEPCBJ3pxnCgknhEA8J1NDYCeO6CdPGAa3HitWg73bd+HExpL+cybMZbaBdWqs6AsxUNroeode6fKSNdeJ64AAHWA0VsHEsjDuCkH5mIbiNeySDI49Fh3MYEDJGus0XJpt7Zaj1XYfX6yhyB1y45Lt/KXL3Wa+YgXcIQgZvb43dqIfWpHwJ+8jI0mcqBu34lneHX5GVtbQJYMUh6Y8QRGVaLVtHX2wHxqRw4nsle2Y7BkFxJJO7zdROmnD5yaGnQ0DlDF6UZt7Vl16S7p94iR1uPH6RzejSMG32HEE8PdAjXjgZZclj0clfFT85XX9Rk7kufz8hf2gwNFCEIFHysX+Tos9W4DzBlDW00vKdN7Y17dtZV/Jh9Jkks0gWCvpFb4I0kEW+MWLQO2BL52xepd/2cICy8/pRfa32kTn/ABnRf4wJelj/ANS3o9yj6xbOFUKOAHUJC5/xiWu17YDttksOTLgZdxPVufUSlZi0sthrY9lq0jUgcfbA10IQgN5NKZGPZTZxSxSrewiee5FFuHe+PePzKzoT6w7CPAz0aVO3dmVZ1QZujYnouOseHiIGMDzhsjOdauC7JcC2nan2kTB2gu0Mr8Nh0lrdf7z7i+YDfKBYBjFqxlpRyX2q41vvwccfsD3H/wASwp5KV6A37QyXPaK1Ssf9S3xgZ9VduIBPsEZbOwks5tsuk2/4dbc4/wDtXU/CbJOTGxgdbcNcg/5p2u+DkiWePjUY1Yrxqa6kHUtahR5CBg6MPam0GCYGDfRWfSycpOa0H7VPSJ8SJsNj7MTZmMKlO82nFtJYwgf/2Q==">
            <a:hlinkClick r:id="rId4"/>
          </p:cNvPr>
          <p:cNvSpPr>
            <a:spLocks noChangeAspect="1" noChangeArrowheads="1"/>
          </p:cNvSpPr>
          <p:nvPr/>
        </p:nvSpPr>
        <p:spPr bwMode="auto">
          <a:xfrm>
            <a:off x="77788" y="-427038"/>
            <a:ext cx="895350" cy="89535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4100" name="Picture 4" descr="http://www.techgadgets.in/images/cisco-aironet-1140-series-wireless-access-point.jpg"/>
          <p:cNvPicPr>
            <a:picLocks noChangeAspect="1" noChangeArrowheads="1"/>
          </p:cNvPicPr>
          <p:nvPr/>
        </p:nvPicPr>
        <p:blipFill>
          <a:blip r:embed="rId5" cstate="print"/>
          <a:srcRect/>
          <a:stretch>
            <a:fillRect/>
          </a:stretch>
        </p:blipFill>
        <p:spPr bwMode="auto">
          <a:xfrm rot="20802364">
            <a:off x="640086" y="2132157"/>
            <a:ext cx="2550668" cy="2550669"/>
          </a:xfrm>
          <a:prstGeom prst="rect">
            <a:avLst/>
          </a:prstGeom>
          <a:noFill/>
        </p:spPr>
      </p:pic>
      <p:pic>
        <p:nvPicPr>
          <p:cNvPr id="4101" name="Picture 5" descr="C:\Users\Maridale\Desktop\2010 10 15\IMG_8602.jpg"/>
          <p:cNvPicPr>
            <a:picLocks noChangeAspect="1" noChangeArrowheads="1"/>
          </p:cNvPicPr>
          <p:nvPr/>
        </p:nvPicPr>
        <p:blipFill>
          <a:blip r:embed="rId6" cstate="print"/>
          <a:srcRect l="26194" t="39214"/>
          <a:stretch>
            <a:fillRect/>
          </a:stretch>
        </p:blipFill>
        <p:spPr bwMode="auto">
          <a:xfrm>
            <a:off x="1219200" y="7467600"/>
            <a:ext cx="5453406" cy="3368676"/>
          </a:xfrm>
          <a:prstGeom prst="rect">
            <a:avLst/>
          </a:prstGeom>
          <a:noFill/>
        </p:spPr>
      </p:pic>
      <p:pic>
        <p:nvPicPr>
          <p:cNvPr id="7" name="Picture 6" descr="C:\Users\Maridale\Desktop\2010 10 15\IMG_8602-1.JPG"/>
          <p:cNvPicPr/>
          <p:nvPr/>
        </p:nvPicPr>
        <p:blipFill>
          <a:blip r:embed="rId7" cstate="print"/>
          <a:srcRect/>
          <a:stretch>
            <a:fillRect/>
          </a:stretch>
        </p:blipFill>
        <p:spPr bwMode="auto">
          <a:xfrm>
            <a:off x="3886200" y="1981200"/>
            <a:ext cx="1981200" cy="1600200"/>
          </a:xfrm>
          <a:prstGeom prst="rect">
            <a:avLst/>
          </a:prstGeom>
          <a:noFill/>
          <a:ln w="9525">
            <a:noFill/>
            <a:miter lim="800000"/>
            <a:headEnd/>
            <a:tailEnd/>
          </a:ln>
        </p:spPr>
      </p:pic>
      <p:pic>
        <p:nvPicPr>
          <p:cNvPr id="4103" name="Picture 7" descr="http://www.letsgomobile.org/images/news/researchmarkets/smartphone.jpg"/>
          <p:cNvPicPr>
            <a:picLocks noChangeAspect="1" noChangeArrowheads="1"/>
          </p:cNvPicPr>
          <p:nvPr/>
        </p:nvPicPr>
        <p:blipFill>
          <a:blip r:embed="rId8" cstate="print"/>
          <a:srcRect/>
          <a:stretch>
            <a:fillRect/>
          </a:stretch>
        </p:blipFill>
        <p:spPr bwMode="auto">
          <a:xfrm rot="439795">
            <a:off x="6400800" y="2590800"/>
            <a:ext cx="2495550" cy="2495550"/>
          </a:xfrm>
          <a:prstGeom prst="rect">
            <a:avLst/>
          </a:prstGeom>
          <a:noFill/>
        </p:spPr>
      </p:pic>
      <p:pic>
        <p:nvPicPr>
          <p:cNvPr id="4105" name="Picture 9" descr="http://photos3.fotosearch.com/bthumb/CSP/CSP125/k1257863.jpg"/>
          <p:cNvPicPr>
            <a:picLocks noChangeAspect="1" noChangeArrowheads="1"/>
          </p:cNvPicPr>
          <p:nvPr/>
        </p:nvPicPr>
        <p:blipFill>
          <a:blip r:embed="rId9" cstate="print"/>
          <a:srcRect/>
          <a:stretch>
            <a:fillRect/>
          </a:stretch>
        </p:blipFill>
        <p:spPr bwMode="auto">
          <a:xfrm>
            <a:off x="3810000" y="4800600"/>
            <a:ext cx="1619250" cy="1076326"/>
          </a:xfrm>
          <a:prstGeom prst="rect">
            <a:avLst/>
          </a:prstGeom>
          <a:noFill/>
        </p:spPr>
      </p:pic>
      <p:pic>
        <p:nvPicPr>
          <p:cNvPr id="11" name="Picture 10" descr="C:\Users\Maridale\Desktop\2010 10 15\IMG_8595.jpg"/>
          <p:cNvPicPr/>
          <p:nvPr/>
        </p:nvPicPr>
        <p:blipFill>
          <a:blip r:embed="rId10" cstate="print"/>
          <a:srcRect/>
          <a:stretch>
            <a:fillRect/>
          </a:stretch>
        </p:blipFill>
        <p:spPr bwMode="auto">
          <a:xfrm rot="20592568">
            <a:off x="1533836" y="5020249"/>
            <a:ext cx="1742460" cy="1502335"/>
          </a:xfrm>
          <a:prstGeom prst="rect">
            <a:avLst/>
          </a:prstGeom>
          <a:noFill/>
          <a:ln w="9525">
            <a:noFill/>
            <a:miter lim="800000"/>
            <a:headEnd/>
            <a:tailEnd/>
          </a:ln>
        </p:spPr>
      </p:pic>
      <p:sp>
        <p:nvSpPr>
          <p:cNvPr id="12" name="Rounded Rectangle 11"/>
          <p:cNvSpPr/>
          <p:nvPr/>
        </p:nvSpPr>
        <p:spPr>
          <a:xfrm rot="20759977">
            <a:off x="1650655" y="573116"/>
            <a:ext cx="4050046"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Infrastructure Tools</a:t>
            </a:r>
            <a:endParaRPr lang="en-US" sz="2800" dirty="0"/>
          </a:p>
        </p:txBody>
      </p:sp>
      <p:pic>
        <p:nvPicPr>
          <p:cNvPr id="10" name="~PP3478.WAV">
            <a:hlinkClick r:id="" action="ppaction://media"/>
          </p:cNvPr>
          <p:cNvPicPr>
            <a:picLocks noRot="1" noChangeAspect="1"/>
          </p:cNvPicPr>
          <p:nvPr>
            <a:wavAudioFile r:embed="rId1" name="~PP3478.WAV"/>
          </p:nvPr>
        </p:nvPicPr>
        <p:blipFill>
          <a:blip r:embed="rId11" cstate="print"/>
          <a:stretch>
            <a:fillRect/>
          </a:stretch>
        </p:blipFill>
        <p:spPr>
          <a:xfrm>
            <a:off x="8702675" y="6416675"/>
            <a:ext cx="304800" cy="304800"/>
          </a:xfrm>
          <a:prstGeom prst="rect">
            <a:avLst/>
          </a:prstGeom>
        </p:spPr>
      </p:pic>
    </p:spTree>
  </p:cSld>
  <p:clrMapOvr>
    <a:masterClrMapping/>
  </p:clrMapOvr>
  <p:transition advTm="149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dirty="0" smtClean="0"/>
              <a:t>The NETP puts the learner at the center of the learning environment.</a:t>
            </a:r>
          </a:p>
          <a:p>
            <a:r>
              <a:rPr lang="en-US" dirty="0" smtClean="0"/>
              <a:t>It is necessary to have support from teachers, parents, mentors, peers, and technology. </a:t>
            </a:r>
          </a:p>
          <a:p>
            <a:r>
              <a:rPr lang="en-US" dirty="0" smtClean="0"/>
              <a:t>The students stays in control of the learning atmosphere.</a:t>
            </a:r>
          </a:p>
          <a:p>
            <a:r>
              <a:rPr lang="en-US" dirty="0" smtClean="0"/>
              <a:t>Self paced &amp; individualized learning </a:t>
            </a:r>
          </a:p>
          <a:p>
            <a:r>
              <a:rPr lang="en-US" dirty="0" smtClean="0"/>
              <a:t>Game based learning – to meet core subject content   </a:t>
            </a:r>
            <a:r>
              <a:rPr lang="en-US" sz="1200" dirty="0" smtClean="0"/>
              <a:t>“The new is collaborative, with information shared, discussed, refined with others, and understood deeply” (Sollomon, G. &amp; Schrum, L. (2007), p. 20.  </a:t>
            </a:r>
          </a:p>
          <a:p>
            <a:endParaRPr lang="en-US" dirty="0"/>
          </a:p>
        </p:txBody>
      </p:sp>
      <p:sp>
        <p:nvSpPr>
          <p:cNvPr id="4" name="AutoShape 2"/>
          <p:cNvSpPr txBox="1">
            <a:spLocks noGrp="1" noChangeArrowheads="1"/>
          </p:cNvSpPr>
          <p:nvPr>
            <p:ph type="title"/>
          </p:nvPr>
        </p:nvSpPr>
        <p:spPr bwMode="auto">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Aft>
                <a:spcPts val="1000"/>
              </a:spcAft>
            </a:pP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Learning</a:t>
            </a:r>
          </a:p>
        </p:txBody>
      </p:sp>
      <p:pic>
        <p:nvPicPr>
          <p:cNvPr id="5" name="~PP822.WAV">
            <a:hlinkClick r:id="" action="ppaction://media"/>
          </p:cNvPr>
          <p:cNvPicPr>
            <a:picLocks noRot="1" noChangeAspect="1"/>
          </p:cNvPicPr>
          <p:nvPr>
            <a:wavAudioFile r:embed="rId1" name="~PP822.WAV"/>
          </p:nvPr>
        </p:nvPicPr>
        <p:blipFill>
          <a:blip r:embed="rId4" cstate="print"/>
          <a:stretch>
            <a:fillRect/>
          </a:stretch>
        </p:blipFill>
        <p:spPr>
          <a:xfrm>
            <a:off x="8702675" y="6416675"/>
            <a:ext cx="304800" cy="304800"/>
          </a:xfrm>
          <a:prstGeom prst="rect">
            <a:avLst/>
          </a:prstGeom>
        </p:spPr>
      </p:pic>
    </p:spTree>
  </p:cSld>
  <p:clrMapOvr>
    <a:masterClrMapping/>
  </p:clrMapOvr>
  <p:transition advTm="136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1" descr="Sims vs. Games"/>
          <p:cNvPicPr>
            <a:picLocks noChangeAspect="1" noChangeArrowheads="1"/>
          </p:cNvPicPr>
          <p:nvPr/>
        </p:nvPicPr>
        <p:blipFill>
          <a:blip r:embed="rId4" cstate="print"/>
          <a:srcRect/>
          <a:stretch>
            <a:fillRect/>
          </a:stretch>
        </p:blipFill>
        <p:spPr bwMode="auto">
          <a:xfrm>
            <a:off x="457200" y="1600200"/>
            <a:ext cx="1981200" cy="4419599"/>
          </a:xfrm>
          <a:prstGeom prst="rect">
            <a:avLst/>
          </a:prstGeom>
          <a:noFill/>
        </p:spPr>
      </p:pic>
      <p:pic>
        <p:nvPicPr>
          <p:cNvPr id="3" name="Picture 19" descr="Edutopia">
            <a:hlinkClick r:id="rId5"/>
          </p:cNvPr>
          <p:cNvPicPr>
            <a:picLocks noChangeAspect="1" noChangeArrowheads="1"/>
          </p:cNvPicPr>
          <p:nvPr/>
        </p:nvPicPr>
        <p:blipFill>
          <a:blip r:embed="rId6" cstate="print"/>
          <a:srcRect/>
          <a:stretch>
            <a:fillRect/>
          </a:stretch>
        </p:blipFill>
        <p:spPr bwMode="auto">
          <a:xfrm>
            <a:off x="990600" y="228600"/>
            <a:ext cx="3880017" cy="1157749"/>
          </a:xfrm>
          <a:prstGeom prst="rect">
            <a:avLst/>
          </a:prstGeom>
          <a:noFill/>
        </p:spPr>
      </p:pic>
      <p:sp>
        <p:nvSpPr>
          <p:cNvPr id="6" name="Rounded Rectangle 5"/>
          <p:cNvSpPr/>
          <p:nvPr/>
        </p:nvSpPr>
        <p:spPr>
          <a:xfrm>
            <a:off x="5486400" y="0"/>
            <a:ext cx="3505200" cy="670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t>Kids derive many benefits from playing such games. They learn to:</a:t>
            </a:r>
          </a:p>
          <a:p>
            <a:endParaRPr lang="en-US" b="1" dirty="0" smtClean="0"/>
          </a:p>
          <a:p>
            <a:pPr>
              <a:buFont typeface="Arial" pitchFamily="34" charset="0"/>
              <a:buChar char="•"/>
            </a:pPr>
            <a:r>
              <a:rPr lang="en-US" dirty="0" smtClean="0"/>
              <a:t>Cooperate, collaborate, and      	work in teams</a:t>
            </a:r>
          </a:p>
          <a:p>
            <a:pPr>
              <a:buFont typeface="Arial" pitchFamily="34" charset="0"/>
              <a:buChar char="•"/>
            </a:pPr>
            <a:r>
              <a:rPr lang="en-US" dirty="0" smtClean="0"/>
              <a:t>Make effective decisions under 	stress</a:t>
            </a:r>
          </a:p>
          <a:p>
            <a:pPr>
              <a:buFont typeface="Arial" pitchFamily="34" charset="0"/>
              <a:buChar char="•"/>
            </a:pPr>
            <a:r>
              <a:rPr lang="en-US" dirty="0" smtClean="0"/>
              <a:t>Take prudent risks in pursuit of 	objectives</a:t>
            </a:r>
          </a:p>
          <a:p>
            <a:pPr>
              <a:buFont typeface="Arial" pitchFamily="34" charset="0"/>
              <a:buChar char="•"/>
            </a:pPr>
            <a:r>
              <a:rPr lang="en-US" dirty="0" smtClean="0"/>
              <a:t>Make ethical and moral 	decisions</a:t>
            </a:r>
          </a:p>
          <a:p>
            <a:pPr>
              <a:buFont typeface="Arial" pitchFamily="34" charset="0"/>
              <a:buChar char="•"/>
            </a:pPr>
            <a:r>
              <a:rPr lang="en-US" dirty="0" smtClean="0"/>
              <a:t>Employ scientific deduction</a:t>
            </a:r>
          </a:p>
          <a:p>
            <a:r>
              <a:rPr lang="en-US" dirty="0" smtClean="0"/>
              <a:t>	quickly master and 	apply new skills and 	information</a:t>
            </a:r>
          </a:p>
          <a:p>
            <a:pPr>
              <a:buFont typeface="Arial" pitchFamily="34" charset="0"/>
              <a:buChar char="•"/>
            </a:pPr>
            <a:r>
              <a:rPr lang="en-US" dirty="0" smtClean="0"/>
              <a:t>Think laterally and strategically</a:t>
            </a:r>
          </a:p>
          <a:p>
            <a:r>
              <a:rPr lang="en-US" dirty="0" smtClean="0"/>
              <a:t>	persist and solve 	difficult problems</a:t>
            </a:r>
          </a:p>
          <a:p>
            <a:pPr>
              <a:buFont typeface="Arial" pitchFamily="34" charset="0"/>
              <a:buChar char="•"/>
            </a:pPr>
            <a:r>
              <a:rPr lang="en-US" dirty="0" smtClean="0"/>
              <a:t>Understand and deal with 	foreign environments 	and cultures</a:t>
            </a:r>
          </a:p>
          <a:p>
            <a:pPr>
              <a:buFont typeface="Arial" pitchFamily="34" charset="0"/>
              <a:buChar char="•"/>
            </a:pPr>
            <a:r>
              <a:rPr lang="en-US" dirty="0" smtClean="0"/>
              <a:t>Manage businesses and 	people</a:t>
            </a:r>
            <a:endParaRPr lang="en-US" dirty="0"/>
          </a:p>
        </p:txBody>
      </p:sp>
      <p:sp>
        <p:nvSpPr>
          <p:cNvPr id="8" name="Rounded Rectangle 7"/>
          <p:cNvSpPr/>
          <p:nvPr/>
        </p:nvSpPr>
        <p:spPr>
          <a:xfrm rot="20699291">
            <a:off x="2691817" y="2842882"/>
            <a:ext cx="251843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Game Based Learning Experiences</a:t>
            </a:r>
            <a:endParaRPr lang="en-US" dirty="0"/>
          </a:p>
        </p:txBody>
      </p:sp>
      <p:pic>
        <p:nvPicPr>
          <p:cNvPr id="7" name="~PP1241.WAV">
            <a:hlinkClick r:id="" action="ppaction://media"/>
          </p:cNvPr>
          <p:cNvPicPr>
            <a:picLocks noRot="1" noChangeAspect="1"/>
          </p:cNvPicPr>
          <p:nvPr>
            <a:wavAudioFile r:embed="rId1" name="~PP1241.WAV"/>
          </p:nvPr>
        </p:nvPicPr>
        <p:blipFill>
          <a:blip r:embed="rId7" cstate="print"/>
          <a:stretch>
            <a:fillRect/>
          </a:stretch>
        </p:blipFill>
        <p:spPr>
          <a:xfrm>
            <a:off x="8702675" y="6416675"/>
            <a:ext cx="304800" cy="304800"/>
          </a:xfrm>
          <a:prstGeom prst="rect">
            <a:avLst/>
          </a:prstGeom>
        </p:spPr>
      </p:pic>
    </p:spTree>
  </p:cSld>
  <p:clrMapOvr>
    <a:masterClrMapping/>
  </p:clrMapOvr>
  <p:transition advTm="84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Virtual Cell Logo">
            <a:hlinkClick r:id="rId4"/>
          </p:cNvPr>
          <p:cNvPicPr>
            <a:picLocks noChangeAspect="1" noChangeArrowheads="1"/>
          </p:cNvPicPr>
          <p:nvPr/>
        </p:nvPicPr>
        <p:blipFill>
          <a:blip r:embed="rId5" cstate="print"/>
          <a:srcRect/>
          <a:stretch>
            <a:fillRect/>
          </a:stretch>
        </p:blipFill>
        <p:spPr bwMode="auto">
          <a:xfrm>
            <a:off x="685800" y="1600200"/>
            <a:ext cx="1828800" cy="2406316"/>
          </a:xfrm>
          <a:prstGeom prst="rect">
            <a:avLst/>
          </a:prstGeom>
          <a:noFill/>
        </p:spPr>
      </p:pic>
      <p:pic>
        <p:nvPicPr>
          <p:cNvPr id="44037" name="Picture 5" descr="Skip to navigation">
            <a:hlinkClick r:id="rId6"/>
          </p:cNvPr>
          <p:cNvPicPr>
            <a:picLocks noChangeAspect="1" noChangeArrowheads="1"/>
          </p:cNvPicPr>
          <p:nvPr/>
        </p:nvPicPr>
        <p:blipFill>
          <a:blip r:embed="rId7"/>
          <a:srcRect/>
          <a:stretch>
            <a:fillRect/>
          </a:stretch>
        </p:blipFill>
        <p:spPr bwMode="auto">
          <a:xfrm>
            <a:off x="0" y="0"/>
            <a:ext cx="9525" cy="9525"/>
          </a:xfrm>
          <a:prstGeom prst="rect">
            <a:avLst/>
          </a:prstGeom>
          <a:noFill/>
        </p:spPr>
      </p:pic>
      <p:pic>
        <p:nvPicPr>
          <p:cNvPr id="44036" name="Picture 4" descr="Skip to main content">
            <a:hlinkClick r:id="rId8"/>
          </p:cNvPr>
          <p:cNvPicPr>
            <a:picLocks noChangeAspect="1" noChangeArrowheads="1"/>
          </p:cNvPicPr>
          <p:nvPr/>
        </p:nvPicPr>
        <p:blipFill>
          <a:blip r:embed="rId7"/>
          <a:srcRect/>
          <a:stretch>
            <a:fillRect/>
          </a:stretch>
        </p:blipFill>
        <p:spPr bwMode="auto">
          <a:xfrm>
            <a:off x="20638" y="-187325"/>
            <a:ext cx="9525" cy="9525"/>
          </a:xfrm>
          <a:prstGeom prst="rect">
            <a:avLst/>
          </a:prstGeom>
          <a:noFill/>
        </p:spPr>
      </p:pic>
      <p:pic>
        <p:nvPicPr>
          <p:cNvPr id="44039" name="Picture 7" descr="Oittio"/>
          <p:cNvPicPr>
            <a:picLocks noChangeAspect="1" noChangeArrowheads="1"/>
          </p:cNvPicPr>
          <p:nvPr/>
        </p:nvPicPr>
        <p:blipFill>
          <a:blip r:embed="rId9" cstate="print"/>
          <a:srcRect/>
          <a:stretch>
            <a:fillRect/>
          </a:stretch>
        </p:blipFill>
        <p:spPr bwMode="auto">
          <a:xfrm>
            <a:off x="7472948" y="228600"/>
            <a:ext cx="1671052" cy="1905000"/>
          </a:xfrm>
          <a:prstGeom prst="rect">
            <a:avLst/>
          </a:prstGeom>
          <a:noFill/>
        </p:spPr>
      </p:pic>
      <p:pic>
        <p:nvPicPr>
          <p:cNvPr id="44041" name="Picture 9" descr="Staging Area"/>
          <p:cNvPicPr>
            <a:picLocks noChangeAspect="1" noChangeArrowheads="1"/>
          </p:cNvPicPr>
          <p:nvPr/>
        </p:nvPicPr>
        <p:blipFill>
          <a:blip r:embed="rId10" cstate="print"/>
          <a:srcRect/>
          <a:stretch>
            <a:fillRect/>
          </a:stretch>
        </p:blipFill>
        <p:spPr bwMode="auto">
          <a:xfrm>
            <a:off x="4572000" y="2590800"/>
            <a:ext cx="4229100" cy="952500"/>
          </a:xfrm>
          <a:prstGeom prst="rect">
            <a:avLst/>
          </a:prstGeom>
          <a:noFill/>
        </p:spPr>
      </p:pic>
      <p:pic>
        <p:nvPicPr>
          <p:cNvPr id="44043" name="Picture 11" descr="http://vcell.ndsu.edu/graphics/screenshot.gif"/>
          <p:cNvPicPr>
            <a:picLocks noChangeAspect="1" noChangeArrowheads="1"/>
          </p:cNvPicPr>
          <p:nvPr/>
        </p:nvPicPr>
        <p:blipFill>
          <a:blip r:embed="rId11" cstate="print"/>
          <a:srcRect/>
          <a:stretch>
            <a:fillRect/>
          </a:stretch>
        </p:blipFill>
        <p:spPr bwMode="auto">
          <a:xfrm>
            <a:off x="0" y="4114800"/>
            <a:ext cx="4229100" cy="952500"/>
          </a:xfrm>
          <a:prstGeom prst="rect">
            <a:avLst/>
          </a:prstGeom>
          <a:noFill/>
        </p:spPr>
      </p:pic>
      <p:pic>
        <p:nvPicPr>
          <p:cNvPr id="44045" name="Picture 13" descr="http://vcell.ndsu.edu/graphics/minimee.gif"/>
          <p:cNvPicPr>
            <a:picLocks noChangeAspect="1" noChangeArrowheads="1"/>
          </p:cNvPicPr>
          <p:nvPr/>
        </p:nvPicPr>
        <p:blipFill>
          <a:blip r:embed="rId12" cstate="print"/>
          <a:srcRect/>
          <a:stretch>
            <a:fillRect/>
          </a:stretch>
        </p:blipFill>
        <p:spPr bwMode="auto">
          <a:xfrm>
            <a:off x="0" y="5638800"/>
            <a:ext cx="1428750" cy="952500"/>
          </a:xfrm>
          <a:prstGeom prst="rect">
            <a:avLst/>
          </a:prstGeom>
          <a:noFill/>
        </p:spPr>
      </p:pic>
      <p:pic>
        <p:nvPicPr>
          <p:cNvPr id="44047" name="Picture 15" descr="http://vcell.ndsu.edu/graphics/menugraphic.gif"/>
          <p:cNvPicPr>
            <a:picLocks noChangeAspect="1" noChangeArrowheads="1"/>
          </p:cNvPicPr>
          <p:nvPr/>
        </p:nvPicPr>
        <p:blipFill>
          <a:blip r:embed="rId13" cstate="print"/>
          <a:srcRect/>
          <a:stretch>
            <a:fillRect/>
          </a:stretch>
        </p:blipFill>
        <p:spPr bwMode="auto">
          <a:xfrm>
            <a:off x="1676400" y="5084290"/>
            <a:ext cx="2476500" cy="1773710"/>
          </a:xfrm>
          <a:prstGeom prst="rect">
            <a:avLst/>
          </a:prstGeom>
          <a:noFill/>
        </p:spPr>
      </p:pic>
      <p:sp>
        <p:nvSpPr>
          <p:cNvPr id="13" name="Rectangular Callout 12"/>
          <p:cNvSpPr/>
          <p:nvPr/>
        </p:nvSpPr>
        <p:spPr>
          <a:xfrm>
            <a:off x="5334000" y="5867400"/>
            <a:ext cx="3429000" cy="612648"/>
          </a:xfrm>
          <a:prstGeom prst="wedgeRectCallout">
            <a:avLst>
              <a:gd name="adj1" fmla="val -55735"/>
              <a:gd name="adj2" fmla="val -384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a:p>
            <a:pPr algn="ctr"/>
            <a:r>
              <a:rPr lang="en-US" dirty="0" smtClean="0"/>
              <a:t>Virtual Cell http://vcell.ndsu.edu/public.htmlVi</a:t>
            </a:r>
            <a:endParaRPr lang="en-US" dirty="0"/>
          </a:p>
        </p:txBody>
      </p:sp>
      <p:pic>
        <p:nvPicPr>
          <p:cNvPr id="44049" name="Picture 17" descr="Menu Graphic"/>
          <p:cNvPicPr>
            <a:picLocks noChangeAspect="1" noChangeArrowheads="1"/>
          </p:cNvPicPr>
          <p:nvPr/>
        </p:nvPicPr>
        <p:blipFill>
          <a:blip r:embed="rId14" cstate="print"/>
          <a:srcRect/>
          <a:stretch>
            <a:fillRect/>
          </a:stretch>
        </p:blipFill>
        <p:spPr bwMode="auto">
          <a:xfrm>
            <a:off x="5486400" y="533400"/>
            <a:ext cx="1791419" cy="1283043"/>
          </a:xfrm>
          <a:prstGeom prst="rect">
            <a:avLst/>
          </a:prstGeom>
          <a:noFill/>
        </p:spPr>
      </p:pic>
      <p:sp>
        <p:nvSpPr>
          <p:cNvPr id="18" name="Rectangular Callout 17"/>
          <p:cNvSpPr/>
          <p:nvPr/>
        </p:nvSpPr>
        <p:spPr>
          <a:xfrm>
            <a:off x="4953000" y="4648200"/>
            <a:ext cx="3962400" cy="765048"/>
          </a:xfrm>
          <a:prstGeom prst="wedgeRectCallout">
            <a:avLst>
              <a:gd name="adj1" fmla="val -53072"/>
              <a:gd name="adj2" fmla="val -4066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http://www.edutopia.org/sims-vs-games</a:t>
            </a:r>
            <a:endParaRPr lang="en-US" dirty="0"/>
          </a:p>
        </p:txBody>
      </p:sp>
      <p:sp>
        <p:nvSpPr>
          <p:cNvPr id="21" name="Rounded Rectangle 20"/>
          <p:cNvSpPr/>
          <p:nvPr/>
        </p:nvSpPr>
        <p:spPr>
          <a:xfrm rot="20699291">
            <a:off x="1931605" y="377233"/>
            <a:ext cx="3033259" cy="9144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More Game Based Learning Experiences</a:t>
            </a:r>
            <a:endParaRPr lang="en-US" dirty="0"/>
          </a:p>
        </p:txBody>
      </p:sp>
      <p:pic>
        <p:nvPicPr>
          <p:cNvPr id="14" name="~PP4070.WAV">
            <a:hlinkClick r:id="" action="ppaction://media"/>
          </p:cNvPr>
          <p:cNvPicPr>
            <a:picLocks noRot="1" noChangeAspect="1"/>
          </p:cNvPicPr>
          <p:nvPr>
            <a:wavAudioFile r:embed="rId1" name="~PP4070.WAV"/>
          </p:nvPr>
        </p:nvPicPr>
        <p:blipFill>
          <a:blip r:embed="rId15" cstate="print"/>
          <a:stretch>
            <a:fillRect/>
          </a:stretch>
        </p:blipFill>
        <p:spPr>
          <a:xfrm>
            <a:off x="8702675" y="6416675"/>
            <a:ext cx="304800" cy="304800"/>
          </a:xfrm>
          <a:prstGeom prst="rect">
            <a:avLst/>
          </a:prstGeom>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Productivity</a:t>
            </a:r>
            <a:endParaRPr lang="en-US" dirty="0"/>
          </a:p>
        </p:txBody>
      </p:sp>
      <p:sp>
        <p:nvSpPr>
          <p:cNvPr id="3" name="Content Placeholder 2"/>
          <p:cNvSpPr>
            <a:spLocks noGrp="1"/>
          </p:cNvSpPr>
          <p:nvPr>
            <p:ph idx="1"/>
          </p:nvPr>
        </p:nvSpPr>
        <p:spPr/>
        <p:txBody>
          <a:bodyPr/>
          <a:lstStyle/>
          <a:p>
            <a:r>
              <a:rPr lang="en-US" dirty="0" smtClean="0"/>
              <a:t>NETP wants schools to utilize “models from the business world to increase productivity” (Nagel, p. 4).</a:t>
            </a:r>
          </a:p>
          <a:p>
            <a:r>
              <a:rPr lang="en-US" dirty="0" smtClean="0"/>
              <a:t>Prepare our students for their college education and the workplace</a:t>
            </a:r>
          </a:p>
          <a:p>
            <a:pPr>
              <a:buNone/>
            </a:pPr>
            <a:endParaRPr lang="en-US" dirty="0"/>
          </a:p>
        </p:txBody>
      </p:sp>
      <p:sp>
        <p:nvSpPr>
          <p:cNvPr id="5" name="AutoShape 2"/>
          <p:cNvSpPr txBox="1">
            <a:spLocks noChangeArrowheads="1"/>
          </p:cNvSpPr>
          <p:nvPr/>
        </p:nvSpPr>
        <p:spPr bwMode="auto">
          <a:xfrm>
            <a:off x="609600" y="427038"/>
            <a:ext cx="8229600" cy="1143000"/>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Productivity</a:t>
            </a:r>
          </a:p>
        </p:txBody>
      </p:sp>
      <p:pic>
        <p:nvPicPr>
          <p:cNvPr id="9218" name="Picture 2" descr="C:\Users\Maridale\AppData\Local\Microsoft\Windows\Temporary Internet Files\Content.IE5\VEWZ11O2\MP900442889[1].jpg"/>
          <p:cNvPicPr>
            <a:picLocks noChangeAspect="1" noChangeArrowheads="1"/>
          </p:cNvPicPr>
          <p:nvPr/>
        </p:nvPicPr>
        <p:blipFill>
          <a:blip r:embed="rId4" cstate="print"/>
          <a:srcRect/>
          <a:stretch>
            <a:fillRect/>
          </a:stretch>
        </p:blipFill>
        <p:spPr bwMode="auto">
          <a:xfrm>
            <a:off x="3886200" y="4694969"/>
            <a:ext cx="2154936" cy="1408126"/>
          </a:xfrm>
          <a:prstGeom prst="rect">
            <a:avLst/>
          </a:prstGeom>
          <a:noFill/>
        </p:spPr>
      </p:pic>
      <p:pic>
        <p:nvPicPr>
          <p:cNvPr id="9219" name="Picture 3" descr="C:\Users\Maridale\AppData\Local\Microsoft\Windows\Temporary Internet Files\Content.IE5\U99SMNGB\MC900445710[1].wmf"/>
          <p:cNvPicPr>
            <a:picLocks noChangeAspect="1" noChangeArrowheads="1"/>
          </p:cNvPicPr>
          <p:nvPr/>
        </p:nvPicPr>
        <p:blipFill>
          <a:blip r:embed="rId5" cstate="print"/>
          <a:srcRect/>
          <a:stretch>
            <a:fillRect/>
          </a:stretch>
        </p:blipFill>
        <p:spPr bwMode="auto">
          <a:xfrm rot="803442">
            <a:off x="762000" y="4343400"/>
            <a:ext cx="1770278" cy="1745590"/>
          </a:xfrm>
          <a:prstGeom prst="rect">
            <a:avLst/>
          </a:prstGeom>
          <a:noFill/>
        </p:spPr>
      </p:pic>
      <p:pic>
        <p:nvPicPr>
          <p:cNvPr id="9220" name="Picture 4" descr="C:\Users\Maridale\AppData\Local\Microsoft\Windows\Temporary Internet Files\Content.IE5\WN3MVJPN\MP900439392[1].jpg"/>
          <p:cNvPicPr>
            <a:picLocks noChangeAspect="1" noChangeArrowheads="1"/>
          </p:cNvPicPr>
          <p:nvPr/>
        </p:nvPicPr>
        <p:blipFill>
          <a:blip r:embed="rId6" cstate="print"/>
          <a:srcRect/>
          <a:stretch>
            <a:fillRect/>
          </a:stretch>
        </p:blipFill>
        <p:spPr bwMode="auto">
          <a:xfrm rot="20902867">
            <a:off x="6832450" y="4599921"/>
            <a:ext cx="1938899" cy="1456944"/>
          </a:xfrm>
          <a:prstGeom prst="rect">
            <a:avLst/>
          </a:prstGeom>
          <a:noFill/>
        </p:spPr>
      </p:pic>
      <p:pic>
        <p:nvPicPr>
          <p:cNvPr id="9221" name="Picture 5" descr="C:\Users\Maridale\AppData\Local\Microsoft\Windows\Temporary Internet Files\Content.IE5\63KLFWEA\MP910220940[1].jpg"/>
          <p:cNvPicPr>
            <a:picLocks noChangeAspect="1" noChangeArrowheads="1"/>
          </p:cNvPicPr>
          <p:nvPr/>
        </p:nvPicPr>
        <p:blipFill>
          <a:blip r:embed="rId7" cstate="print"/>
          <a:srcRect/>
          <a:stretch>
            <a:fillRect/>
          </a:stretch>
        </p:blipFill>
        <p:spPr bwMode="auto">
          <a:xfrm rot="881372">
            <a:off x="7633445" y="3178129"/>
            <a:ext cx="1136338" cy="853497"/>
          </a:xfrm>
          <a:prstGeom prst="rect">
            <a:avLst/>
          </a:prstGeom>
          <a:noFill/>
        </p:spPr>
      </p:pic>
      <p:pic>
        <p:nvPicPr>
          <p:cNvPr id="9" name="~PP1563.WAV">
            <a:hlinkClick r:id="" action="ppaction://media"/>
          </p:cNvPr>
          <p:cNvPicPr>
            <a:picLocks noRot="1" noChangeAspect="1"/>
          </p:cNvPicPr>
          <p:nvPr>
            <a:wavAudioFile r:embed="rId1" name="~PP1563.WAV"/>
          </p:nvPr>
        </p:nvPicPr>
        <p:blipFill>
          <a:blip r:embed="rId8" cstate="print"/>
          <a:stretch>
            <a:fillRect/>
          </a:stretch>
        </p:blipFill>
        <p:spPr>
          <a:xfrm>
            <a:off x="8702675" y="6416675"/>
            <a:ext cx="304800" cy="304800"/>
          </a:xfrm>
          <a:prstGeom prst="rect">
            <a:avLst/>
          </a:prstGeom>
        </p:spPr>
      </p:pic>
    </p:spTree>
  </p:cSld>
  <p:clrMapOvr>
    <a:masterClrMapping/>
  </p:clrMapOvr>
  <p:transition advTm="96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447800"/>
            <a:ext cx="8229600" cy="3429000"/>
          </a:xfrm>
        </p:spPr>
        <p:txBody>
          <a:bodyPr/>
          <a:lstStyle/>
          <a:p>
            <a:r>
              <a:rPr lang="en-US" dirty="0" smtClean="0"/>
              <a:t>Increase access to online resource materials for teachers</a:t>
            </a:r>
          </a:p>
          <a:p>
            <a:r>
              <a:rPr lang="en-US" dirty="0" smtClean="0"/>
              <a:t>Use social networking technology</a:t>
            </a:r>
          </a:p>
          <a:p>
            <a:r>
              <a:rPr lang="en-US" dirty="0" smtClean="0"/>
              <a:t>Distance learning opportunities for students</a:t>
            </a:r>
          </a:p>
          <a:p>
            <a:r>
              <a:rPr lang="en-US" dirty="0" smtClean="0"/>
              <a:t>Technology for teacher in-service</a:t>
            </a:r>
          </a:p>
          <a:p>
            <a:endParaRPr lang="en-US" dirty="0"/>
          </a:p>
        </p:txBody>
      </p:sp>
      <p:sp>
        <p:nvSpPr>
          <p:cNvPr id="4" name="AutoShape 2"/>
          <p:cNvSpPr txBox="1">
            <a:spLocks noGrp="1" noChangeArrowheads="1"/>
          </p:cNvSpPr>
          <p:nvPr>
            <p:ph type="title"/>
          </p:nvPr>
        </p:nvSpPr>
        <p:spPr bwMode="auto">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Teaching</a:t>
            </a:r>
          </a:p>
        </p:txBody>
      </p:sp>
      <p:sp>
        <p:nvSpPr>
          <p:cNvPr id="5" name="Rectangular Callout 4"/>
          <p:cNvSpPr/>
          <p:nvPr/>
        </p:nvSpPr>
        <p:spPr>
          <a:xfrm>
            <a:off x="7315200" y="4876800"/>
            <a:ext cx="1524000" cy="612648"/>
          </a:xfrm>
          <a:prstGeom prst="wedgeRectCallout">
            <a:avLst>
              <a:gd name="adj1" fmla="val -71038"/>
              <a:gd name="adj2" fmla="val -367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Nagel, (2010) p. 4.</a:t>
            </a:r>
            <a:endParaRPr lang="en-US" dirty="0"/>
          </a:p>
        </p:txBody>
      </p:sp>
      <p:sp>
        <p:nvSpPr>
          <p:cNvPr id="7170" name="AutoShape 2" descr="data:image/jpg;base64,/9j/4AAQSkZJRgABAQAAAQABAAD/2wCEAAkGBhQQEBUUEBQVFBQVFBQUFBQUFBQUFBUVFBQVFBUXFRQXHCYfFxkjGhUUHy8gIycpLCwsFR4xNTAqNSYrLCkBCQoKDgwOGg8PGi8lHyQpLyo1KiksLCwsKS8sKSwsLCopLCwsKiwtLC4sKSwsLCwsLCksLCksKSwpLCwtKSwsLP/AABEIALcBEwMBIgACEQEDEQH/xAAbAAABBQEBAAAAAAAAAAAAAAAFAAIDBAYBB//EAEIQAAEDAgQDBgMFBgQFBQAAAAEAAhEDBAUSITEGQWETIlFxgZEyobEHFELB0SNSYnKS4TOi8PEVJFPC4hZDgpOy/8QAGwEAAQUBAQAAAAAAAAAAAAAAAQACAwQFBgf/xAAyEQABBAEDAgMIAgIDAQEAAAABAAIDEQQSITFBUQUTcSJhgZGhsdHwMsEj8TRC4RUU/9oADAMBAAIRAxEAPwDyCEoT8qWVd9SpWmQuwn5UsqVIWmQuwnZV3KjSVpkJQn5VBXqlvLTxlRyytibqdx6WiN9gpIShQ07gu2aPdONzlPfbHUaqBubCW6rNd6NfOkdB4UsJQnNgiQqrrk54jSYUk2RHCAXdTSABPCsLqdlSyqymWmwup2VLKkha5CcAnNZ0XY6IIEpq5CclCSCZlXC1SymlJEFQwlClyruUJJ2pQ5UsqmyJpYklajXFJkSyJI2mQuEKUMSIQQtRQllUkJpSpG0wpsJ5C5CFJyaknwkhSVqSEoToSyqSky02F2E6F2EqQtMhKE+EoSpC02FXvh3PUK3CrYgO56hVs3/jv9CnsPtBQYcPi9PzU16yWHpqo8MHxen5qxefA7y/MKhjNB8PN9nfcp7zUqq4e/dvqFNVLA6T8XRV8PZLj5H56Lht8tYMM/G0ddSP1VKPJfHis9kH2qF9PgpHNBefRX3uDRJ0CsYYKVRwa+oWFxAaC13ekwIdslxTZlgZlEM7w6ZuvWPoUQwS/oXWSlXPY1AWdm+Jbma5vlEgEQdNfRSZviT2lzWHTXuslQxAPaHVd/RLHatC0mmxofW55tQyRu7kT09+tHC6lHsQXVgKpc6WuDjMu01AgLR/anbMbTpOaxoc6o/M4NAc6Gj4jueSk4OwmjUsqbn0qbnS/vOY0nSo6NYlc7/+yXSJC436qYtbp4QyvXp0qU1HhtQOLXUiDn6FoA2Ptpuq1PHKL3loD2+AfqT005+imxXBH070167mijmzhxc3UAd1gbvI0GyzmIXDalxmp/DLA2dNBA1jYKQZMjx/I99vskyGPmlob6pTYO9E8wREe8H0Q6rcUcmaSNSAANTHMDw15qDHaLiM73EkOyAOcXHL3iIJ3Aj5hRYfaNdScTBd3h4wAP7q3Hk5DCGh5v3/AOkzRGBqr5KxRAeJYZ8RsR6KOtVDPi06c1Hw7/ikeLT8iFAHGrca83aeQ2HyV+Pxl5Ggj2u/RIwUbJ2Vlly1xjY9RCfUqBolxhR3mHuc4HY8/wBQqd6/NUI8NArbvEHsjc6gdwAe99x7kBGHEUrrLxpMajwkQplRuqbnxDIjqCrtEHKM28aq7jTSPe5jxsODRF/NRvaAAQu5UsqeFwq9SjtNITMqeUoQpG0zKuFqkhdypI2q5akQpSxNc1BOtRwknwkilalhKE6F2E6lFaZC7CdCUIpWmwuwnQlCSFpsKniNUZYnWRor8Knd1MhksBHjpProqWcf8JF0DsTRNfJSRfyVbDqoaTJiY/NSXlxnhjO8SeWvoPFdo3Gcw2m3rt+i1GEYWG94gAnbSIH6rNhaXY3lMeNPF6TZvmrT5ZBG7U4b+qq4FgnZNz1YzHXXZoHj1QHELhpuy4GW9o0yOYBEkey9CbQBEESDoQeYOmqktcCpOcGilT1IH+G3STHgop8b/GGtNBu+6oxZdyEkWTshNe/pm4pU6r2fd6zD3yA5ocHGCT4bDpugfF2AUqV2ylZO7TtGtOVrg/K9xIDQ4byAD0lewf8Ap6h2IpGjTcwCA0sbAkyTtoZ10TLHhi2tjmo0WMcfxAS6DyzEkj0XO5OaZH6j8lowsbEKCxX2n2LvulF3xdm+Hn+ZgE+Ut+arcIcRUadpTpEudVNRzeya0l5zvJBHKADMzyK9FubMOBDgC0gggiQQfEHdCaeD0LeTRo02OMglrQDHhO4CpB4LdJT72orye7vO1vibpxDRUe07kMAzBoA5AGPqh95DaxgktlpDiCJbpBAPIr0fF6dAVWvr06RmQSaYc4xEGZA06gqe8wqjWDahbTqCCGugH4fwmRI3GhHPqrAkLWh9Gvon6hdLIcUYjSq21HsyJ7pyjcQ0h511jNz5odhbwKDiTtmkTtIEe5+i3T7CidTTYTtJY06DQASNhss7j76dJpy02S6NMgAMH8UJsU5DvZG9oloe3Ss5g1cMqgmNiNTHhzSqNNGuHEEDNmHlP1RHCXNqtOZjJBA0aI8Qilai12jgCOoWnHjh7dQO/wC8qtLkljtJG37wqL8TpugNJe4nQAGZ840QrFrUsqZuR1nrzHTxR+jasYe40DqBr7rtamDykfiETI8lNJGdHvHZQRTgPrej3QU37Y01PhGqsN2106KU2TB3mCCNxGolNhdNhSvnZ5jiPQDj1vr9E+QBpoJqRXYShXlGmwlCdCUJUkuQlC6uyhSSYQmkKQrhSpG0zKkupJJWpIShSQlCdSZaZCUJ8LsJIWmQlCfC7CNIWmQqmKD9n6hXoVPFh+z9Qqud/wAd/oVJEfbHqpOEbTO9xOzcpjrrC3NOgsr9n9OXVvKn/wB629dzKVN1SoYa0S7y8li4bv8AA2+l/cqHMsykKpWuGUW5qrgxo5n6Abk9E7AOLLR1ywdpEkgF7XMaSQQIcRG/isNxzfF9yaY+GmGgDq5ocT56geiI8SWle4o02ss6tNtBjpcYPca0TtsIaSVWyMhzxIwcDbg79/RS4+M1mlx5P0XstV7WNLqjg1rQSXOIAAG5JOgCylz9pVk10dq5wmMzKby33jX0lCsdwm+vcHs2ta41B/i0y4Bz2szMpuJJg6NB1P4pQfil9GhhFG07Sm+4ZUa6o1jg/KT2jnyW6SC4N3kwua8sE0e60Q0L0qjXbWptqU3B1Nwlrm7Efl/YoDX4ktzWFFtQOeQ8uy6saGNLnZ37DQFD+AcPbdYR2NaSw1ajYBIMSx+hH8RJXn3B+GtuL1lKoTkcH5w0wXNa0uLZGwMQeia2Ie1Z4SLQvQrDGba6e5lF4c4A6ZXCW7EtJGo2+qpsvrei8W9N4zOdq1veghp1qO5QJ3M6+a7a/ZxTo16j+0JpOa5rGCQ8B4gy/oJjxn386ZbxcFjZID3N03c0EgiR4j6pzIw4lrSa7I7FbO44otwXBr8zhMaENcf5tvVDr2oKrCKgEcjmgDxmfTVZ/GbHsXNGxc2SBpzI/JFMWs81qyqSZDGc9DOUGR46rRixWt1WNxuq7ngadJ2OykwrJDm0zoIzROpPgTvspq96wODJGYmIGsefghvD1MOZUBnXKDGhghyHUraa+QTGct6xJH0VoP0saWtG6iMQe9wc47I63FKWbLm12mDE+eytu030HP0QDHrZrHtyANluoHQqziNU/dWfxZA7+mfqAneYQXB3RRGBrg0t691M/FqYdIdPI6GCPOE58ToQQdR1B1VFjf8Akj/NPrnATsGsQ5hf+IOIGuhGXXT1U2HlugmF8Oq/z8FZEYLCB/1JVqEoT4XIXYUqdpkJQnwlCFI2mQuQpIXMqCNpkJpCkyrhCSVpkJJ+VJJK1NCUJ0JQn0orTIXU6EoSStNhdhdhdypIWmwqGLvHZxImRpz5ojlRnA8FpVAXVKbHEn8TQdtOap5zXOhLW9dt09jwx2ooR9n9/SpPqiq9rMwZlLyGgwXTqdJ1CIcY8S06rW29u4Pzvb2jm6tgEZWg89dTHgFqLbhy3/6FH/6mfoiFHhO10P3elIIOjGiCNdICwRBK2LygRSeZY3SeYQV5x9o2DOo3XagTTqRDuQe0BpafQA+/gtbT41s3Uc1Spo+m5j6TWk1O+wsc0N2nXeY6rZ18LZVYWVGh7XbtcAQfMIbacCWtF3aUqDQ4GcxzOynxbmJAPkmvjLXP0kU7m/6+ae12prQ4G29lieOuIrhtjaUCHUg9jjVA0c4gM7jiOQkkj+ITshWNX1ucItqVuQXh7X1wGmQ8Ne0moY5l0DXYL2u2wShc0nULmmyoDDmh4nUAiQdwdeSz/FXDlva2NZlKhTDAA9zGiM2Vw3fqZAkg6x8lg5ZEcxbXW/W1ejNsBXnvBuPdnbhhrimGOe/IIEzlJe9zhryAA67oJwTiTLe+p1KolkVAdQ34mOA1Og1IW7tMAoCi1opMIc1jnS0EuMAgu8Tr5KtVwW2kt7KnI37jQf1Wt/8APBAFgH6lUzl6STRI+y0GJYix9u6qx2jWkua4gFnLveIMgSNDI56Lx7B6gbcsJIAz77DWQPTVejVqIbTq0CA0VGNpvD2wQGVKbxlB6sCojAKER2bIHPK2fdMi8OLXksO1ikDmMDKcNysrxfUBrNAMwzXpLnGD9fVWsQumGxaA4SW0xlBEyMsgjlELQV8JpElxpsJO5LQT80/DOFmXFQMpUWFxk6gAQBJJlW3wOaXuJFEfJQNna4MaAbB+ayXDFRoFQOIB0OpA0EzuqFGqPvWadO1JnlBcYK3N7w7SpuyupU56NEKjUwml/wBNn9I+qiGM50bdJBA3vupDkNbI7U0gnauyzvErh2jRzDdeklTVb1jbVggPJAbE6Agc42Rl+H0yZLGknmWg9EIxqnTY0MawAvMyNACNAT7lMliczU+xujFI14ZHR2VSwZSMNq1nCmRmcG6AO8DIPujz6dIVG/diDSIMQZIcNw7rz18UEHDbs4Znb3tiQYV7AcJc24q0swJYyZExmlpA15wXBZclsJB224WqypGAjfflS1acEhMhWLhuqihd5gTefjMkPJH14P1WPM3RIWpkJQnQlCuKO02FyE9JKkrTIXCE+FwhCkbTIXFJlSSStSwlCfCUJyitMhKE+F2EUrTIShPypZUkLTYWswOnFNvl9Vn7Cy7VxbMQ1zp/lEgepgeq0eAa0meQWXk5LDJ5A5Av5qR0LhEJDwTS0FizxRi3ZMIfeAUKTakT3czvz+X0RLC7ltRoe0yCJWU3KZKHaehpWDjPiLdXUWiFO2nZAONeIRRp/d6R779439Vob7EWW1B1R51iR+QWL4KwY3td93XEtDiWzzdv7BYTpDkS8+yP399y2g0Qx8bn9+n3Wjs6DhSpl3xhoJ8ZhPxKqXsy1qeYPBa7XKSCIcQI1PtuiVdoYMz9t9dPfospjda6uK1E06eWi54DXEgCIPLcCJgka+qdkTxTPEbhY79vT93UTcVzWF4+SI2WAUqQa6nmLGs7oLi5sNB3nmI2Kw4vDcPfWefic4MbObI0EiAeuh2Gy2N7iNSyqdmS1xEnKTLT49fBSX2GWzLd9U0GtfUIcSGiQS3XUc5008FHEBizec/2xWxv8qEwvnaYh7J6rFmu8OJnMD8TX99jhtDmnQq1hVK3NxTL2uYzXtKTT+yOmmWTLROsdIQ7CHuuHvpsaS5k5o2ABiSfNTvaQTOhB9dFtPiinFxOp9WKNH4jssthkhd/lbbb3sWPh71LxjbC3qSz4HCdNcoGx8tlWwHEuze2oDpG4SunPrMgiY7pPTlPrCB2RNGoaT9uR+RWZizula7GlO5sC+hWtmQNhc3JiGwomuCP/UR4wunOrSC3xZl8OpnxOyq0bkPYHf6lWL+0aaWcbjQ+Y5oPh9cBxHJwzDz5j3BTvC5y0mJ36UzxeAOaJm/oV9/khWLYaKwGsOGx8+R9kVcJT7axdVJDBtqSdAPMrWn06Dr4WFAX6wI+fcs5Rwq5cWtFSSNsvxADnJAj3WupYCKFH9nOcEvLjq9xgZw48zpIHiOqq2QdQug2oMpdTMeTgHtIPgQEQfduNw506Vv2gbyFSnDagHno7/5Fc5lka6bxXzXUYIPl24b2fdSC4zRy1TGzoePJ4DlQyrT8S2EU2ObrkLmH+QuzUz7OhZwtXZeBG8MDsT97/tZGeNMxUeVcyqTKktpUrUcLkKSEoQStRZUsqlLVwhBG1HlST4SSQtTZUsqlyLuRG01Q5V3KpMq7kStBRZV3Kpci7kStJPsjlLneDHH1iEU4Jf2lOk0/ifl8gCZPsqltSHY1CfCFzhK8NKqxjYkQ7yD2kGOsrg83LLM2ZwO9UPhS6WLFEuNE08XZ+q9I4wo/8u8MG1NwA9P0VL7OWl1GDtmPstbiOH9owt8QQdJ3EIVwDgL7agRW/wAQucIBkBoMD3ifIhZ0E3lsf3KsTR63M7BBPtNuIYymOZ28eQ+q12B0m21rTpkZQ1oLhzLjqSfVT1cDpveKlVrXuaWubInKWmWx1nVdrsa4zU+EaxyJHj4hQB5DNI6lSloc4E9AqlxR7c562lEahv75HN38I8OfluJtcWF5dODT3KABJGjc2uUNHoST5dUM434pdVItraXPeYIbvrsApuHsBdZ0yx72ms+ahDZIaAGtgnnvv1Q003Uf9pwfbtI/0s3xOTVv6VOSS+qyfEDNJ+Uo3xvjgZQhm8RAP1CEcP2Zr4xJ1FFrnuPWMrfm75KT7TqgDAG8yi7cMb3/ALP4pAGnPd2/ofm0C+z7EHUq1VzSHDKHPGoMB3XlLvorXE9zmrGozQmNGnkBz8Spvs2oNYyrUqCA8ZWk/iAnNE78lDVNNlVzRqRq2d8pTpnGOX2Tx+EMdgkhp45/K7hdYhslwcx0A6QW/wAw23+qCcSNDXSDr8QKtvuuwfP4HfEPPSQquLWQeAWmfE89VEJHeZ5hO/dJrKYYSOPsn2d2a1F4B1G48xH5IRlLWZudOoJ/lf8A+Tf8ykwFxZcZeRBBHzRF1tL3MMAVWuZPg74mH+prVZ82p9Y67/lRGHVj6D02/Cj7bSVqbMtp2tMSA6s5gJPIvIBJPSR7LC0a/wCzg7jTr4QjuIvcaFJo30DfMwB9Vb8Rl1Bre+6oeEQhjnvPI2QXFcUfUvqlX92qcoGwbTORjR0ytAWor1RUB7Md6nFVviY0e0eMtJ9QFi7lw7euG7dpUjyzmEVwfEScp5jT2UGQ0aWlT4jjre1auo3tmsg91zSx3nOZh+ZHoFmK9uWOLXDUGD6LS4fUBeQ34Scw6azHzKbxNh8/tW9A78j+XstXwLM8qQwu4dx6/wDv4UXiMGtvmDkfZZjIuZFNlXMq7W1z6hyrmRT5FzKlaKhyrhap8qaWoJKLKkpMqSSCs5VwtU2RLIm2lahyLuVTZF3IlaChyLuVTZF3IhaSiNQupPpt3J/JP4dw4i5zP/dYWnbb+6fbgMqSdnaHz5FOvar6dZpYNHCPUf7rzbxKN8WXIHdTfwO67XCe2THYW9BXxGy9rt7sPY0jmAVM3RZ3gqs51uQ78LyB5EB3/cVo3bKqEDsV3tM2izvFWIGnTyMaXOd3KbW6uc47AI60Eeu6p4k6nQmq74g0gE/hB3jqUCiOVmMKwVmGUnXN25puHA85FMH8LTzcdJPoOs2AV3VaVS4qadqSKY5im3merjr5ALzni7iCpdvIJ/Ztd6Egre13upWbBoIoM5cyxqfISRqKLBR0BR8Ftaw3dQ7urZJ/hYwO+rz7LN/aDeh9UM5hwmOuu60nCNvNkXnd9aq70BFMf/hYHiC4LruNy95b7kNEeqLATIB2/oJjyBG49/7K1Vpdg2NKlUZHd/ZP2AAJEg+nzWOvi/7xmJnUBrhzgleg8TWTWWopHTsmDI7nLQAR5Feff8QZlM/3nzUTTZtSPbcYbdFNxuzqZodtE+YO0dP7qLBH/GwnlIlW6OOCuwMq/EJyVNiRza7/AFuqxpZXSPkndKKay9nHlJlPs6wcnYhdgmRyMqOqSSFBdaojlOJ2ITMWbkqZm6tqQ/TkXake6OC6BdbA6w9k8/xg/kglocxDHbFXqFuaT87tWUf2hnnljK3zLsrfVSuJfV9FAyow6uqztvU+Jx6k+uqt8P1uR5fmhT3kiPEyVYwt+SoOuisTEEUqeO0tdq7r0HCa+R0+Oi0b2tfodWuEehWOsquiO2d4QADyVOyDYWhV7IFfWRpPLTyOh8RyKgyrV4laivTkfG0SOo5hZrIvQPDs4ZUOo/yGx/PxXL5eOYH106KDKuZVZbSlWqVJrDJIPzj+6vOkDVXa0uQ82bonKfYrjqB6e8o3UxgBsBszuhdZ4OwhRske7kUnvawcG1UypKbKkprUKs5EsinyJZE201QBicGKbIu5ELSUORdyKbIlkStJQOpSIUtvSdWaGATUa8ARuZ0+hUmRb/gjhU0Qa1Ud98ZW82tjc/xH5LmfH42OYx//AGuvgtvwiVzXOb0q/ijeA4X93oNYfiAlx/iO/wCnorlRymIhVLyoGAudoAuWW0d0y5uQxpJMLzDjTiovIp09czsrep8T0Cl4s4uJLg090aDqUJ4Iw77zcOrVdRTAjwzHb2hPEZLC88BN8wNeGdSp7vhju0qLBL3ubmPmRmJ6ASfRaXi6qRTDWgmYaANz4D8kbtaTQ4vjWInwHRR/dw+s1x1DNR5+KgJNUrAoG1SNH7nYNYf/AG6QB6vOrv8AMSsdwxw+bi9ZWeDkpHOergczR/VB9FsuLBnFOnOhfmf/ACtkx7wrmGURTomAAN0Q4g2EC0FtFZfjrEYaR47LAWOG9vm6An1Rrja8L3u8G6a8zzUXC57hPMwpGAhmpUcx5BAHRAfuDgfL09lcp0iRJRm6t2ipqPi1b58x4KCs2dE0uVmEh7NQQ6o1RVGK8+hooXUkrUhaqdhTmq3zRzjx4o21Ok34qrs7/HKzb0zH/KqOGUYuaY8XAfNQ8ZVzXvan7tM9k0dGaH3dmKmaeqrvHRZ2hSkrTYNg0AVHt02aDzPM+QTeHMID6oDthqQtPdOzO00aNAOi1PDMfz5wT/Fu5/oKlmS+TFtyUI+75Dpty8Qi2GvDuqiyJ1qMj+h+RVjxPwsRNMsPHUdvT3JmDnF7hHJz37o22j2cOG0odj+E5HZ2fC7UjwJ/IovGZsLmaW5H+XmFk4Ga7Fl1DjqO4V/LxhOyuqyWVNyIhd2eR0cuRVcsXoEcrZWB7DYK5N7HMcWu5CrZFzIrBYuZE+01QZElPkSStBXKtAtMEahKlbOcYaC4+ABJ9gjv/DBVGbNBjUnRuvzWrtLmjb0wWhrdIMRPXXqsuTN0AULKvtw7O52Xm76BaYcCCNwRB9ilkWxvOJGZnQJBBHjPn03QC/rsee4xrR0EH/ZSxZDn8tpRyY4ZuHIaGJwYrVC1LiAAT/rxWrwrhOm8NLwdPi1Op8B0Sny44Bb0IsZ8v8VU4N4a7RwrVR3GnuA/iI5noPqt+o6VIMaA0QAIA5ADZcfWhcZl5TsmTW74DsF0MEDYWaQnVKgaJKwPHXEmWmRMeSLcSY8KTTrryC8g4jvHVnnMduXVU+dlaG26A3GIPfULnHTk3kB/rmvUvs2rU30n5ORZmB3BIduvKnUV6L9krSG3HnSPyqKyZSIyzofyq3kgyCTqPwtzX6bKJ9fIFYqtlVazZInoqJV0IRjNfUAyXSIHkVZrYwGUu8YACH4o/NXLRvogeLPL3dmDoPiP5JVafazmOXPavcfEkj1SwnGOyblDC53SVdusOa3Up+FsDRJ8VOHezSqSRCQ+0iFrg9W5h1QhjeQG/uo7zCzTfBMg7O8ekeK7c40aQ8J2HP2Qi44gqPcDpAMx9VHRKlYI4xTUco4dIVStbZSi1hdCAd5Aj1UGJUJdPioQTau6RSBOfkrMd4OH1QzGSW3NXrUef6jmHyKL3VrIQnHNXMf++yD/ADM7p+WVWYzeypyijaM8HvntDzDYHrojGRZPhy/7KsJ2d3SvV8D4Za8Z6sFhbIAJ95H0XReFZMcMbw7m79Vi50L5HtI4pZTIuFi02KYNRZ8Di0jSD3p6qbAsAp1KbjUB3LQQSPUcv9lsuy4yyzxxSzxjSB1BC8LrSIO4Vy5t5EjddusBNs3Pmkg6iI7vM+kj5qai7MFxGXEIpSGcdPRdPA8vYC7nqg9VucZXf7IfXssgkkSfwiSY8doR29teYVA0g8gOMeJAmPRX/DPEDju0PPsn6fvVU87DEo1NHtIQWLmVGLvCQ0gMqNf48oPzVR1kenoV1zZ2OFgrnzA8chUsqSuixd+6Uk7zW903yndlM2oQIBMJhE7knzJUmVdyKHbspfa7qINTw1PDEcwLhs1iHP0p/N3l06qOadkTdTzsnxxOe6mrnDuEvrGTLaY3PifBv6rd0aQYAAIATbeg1jQGgAAQANlypUXI5WSZ33wOgW9DF5ba6pz6qBY3jIpNJJU+JYkKbSSV5jxBjZquMHQKmSrLW2o7jHe2uHZtYa4jwB/WFlLqtLz5qyx+Rj383HK3y/EfePZD2CTqi0Iu7JzaS9B+ytsOuB0pH2NT9ViGN00Wx+zeqW3L/wB11PKT/FII+QcjueE3hb247sofWrSQB4opcmUKr6KBxUzQsxdXQpvuKnMFrW+cLMtuyTPqVocUtw4OB/E4uP0hZ66eAclPcotScFBXuS7UnRVf+IRo07cyPyKv1sKYR3i73ge0IVXtmtOk+6uQPhG7tz9FTnjnOzaA+qddXRfqSSeqgDlrOH8Gpvt8z2NLnlwBIkgfCInbYlZCoC1xadwSD5gwVZyoqDXgUHBVsQlupjjZBWuwCrmpt6S32P6QjlS3kLJ8M3HxDwIPuI/JbG3fLVjSCnLcjNsCC39CAs3f0s1J45sPaDy2d+R9FrcRYs4+BUGbYy0+ThB+qfEd1HMLCzjKkFek4FxBUqUGhryMoggLze4tixxadwSPYwjHC2I9nVDTs7RaWNKIpA48dVmysL2Fo5W7bcnn3vMlW6OP1WRlgAclSITIXVljHchYokeOqs3eLPqmXk+QMD81LhVxy/1CHkJ1CrlcCs/xDEbJDbBu3f8AIVvFyXNkpx2K0ZpyEIvLfKdEWt6shMuaUhcit5AKgJ1H+6j++OGx+itVqeUqtXpcx6rf8NzBtFJ8D/X4WXmQOHts+P5URrOPMpJhKS6KgsbW7uroSSSRSWl4e4bzgVKvw7tb49T06LXspgDRdSXHZcz5ZTqPBpb8EbWMFJPehl7dZQUklUKnC884mxovdkaT1WaumaQNzp7pJKM8qywbFDb94BDeTRAUFBslcSUw4UB5Vtg0EblbfArTscjR8Ugk+Ljv+iSS1MFjTHK481X0KoZTiHsHvWxe/uShN3V0K6ksNy1WLN4iJBWXoUorO6N+ZKSSI4KJ/kFYuakBBKp7xSSTo0pV6Bh9DJSY3wY0esa/OVhOI6OW6qgc3B39TQ4/MrqS6fxFoEDa6EfYrn8QkyH96pYBWirH7zT8oP6rcYbV0hJJctNyuhg/iuYg3RZTEmRr4JJJsfKfJwq2KUM0P/eaD67FCgMpkckklaCpFeg4Le9rRaeY0PorpC4kuqwHl0Db9Fh5TQJTSaQmEJJK6qxRDCrn8Ph9EWOoSSXEZbAyZ7W8WV00Di6JpPZULyjIQwGCkkq4UxXDaA6zCSSS0xn5AFavsqJxISeF/9k="/>
          <p:cNvSpPr>
            <a:spLocks noChangeAspect="1" noChangeArrowheads="1"/>
          </p:cNvSpPr>
          <p:nvPr/>
        </p:nvSpPr>
        <p:spPr bwMode="auto">
          <a:xfrm>
            <a:off x="77788" y="-738188"/>
            <a:ext cx="2324100" cy="154305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7172" name="AutoShape 4" descr="data:image/jpg;base64,/9j/4AAQSkZJRgABAQAAAQABAAD/2wCEAAkGBhQQEBUUEBQVFBQVFBQUFBQUFBQUFBUVFBQVFBUXFRQXHCYfFxkjGhUUHy8gIycpLCwsFR4xNTAqNSYrLCkBCQoKDgwOGg8PGi8lHyQpLyo1KiksLCwsKS8sKSwsLCopLCwsKiwtLC4sKSwsLCwsLCksLCksKSwpLCwtKSwsLP/AABEIALcBEwMBIgACEQEDEQH/xAAbAAABBQEBAAAAAAAAAAAAAAAFAAIDBAYBB//EAEIQAAEDAgQDBgMFBgQFBQAAAAEAAhEDBAUSITEGQWETIlFxgZEyobEHFELB0SNSYnKS4TOi8PEVJFPC4hZDgpOy/8QAGwEAAQUBAQAAAAAAAAAAAAAAAQACAwQFBgf/xAAyEQABBAEDAgMIAgIDAQEAAAABAAIDEQQSITFBUQUTcSJhgZGhsdHwMsEj8TRC4RUU/9oADAMBAAIRAxEAPwDyCEoT8qWVd9SpWmQuwn5UsqVIWmQuwnZV3KjSVpkJQn5VBXqlvLTxlRyytibqdx6WiN9gpIShQ07gu2aPdONzlPfbHUaqBubCW6rNd6NfOkdB4UsJQnNgiQqrrk54jSYUk2RHCAXdTSABPCsLqdlSyqymWmwup2VLKkha5CcAnNZ0XY6IIEpq5CclCSCZlXC1SymlJEFQwlClyruUJJ2pQ5UsqmyJpYklajXFJkSyJI2mQuEKUMSIQQtRQllUkJpSpG0wpsJ5C5CFJyaknwkhSVqSEoToSyqSky02F2E6F2EqQtMhKE+EoSpC02FXvh3PUK3CrYgO56hVs3/jv9CnsPtBQYcPi9PzU16yWHpqo8MHxen5qxefA7y/MKhjNB8PN9nfcp7zUqq4e/dvqFNVLA6T8XRV8PZLj5H56Lht8tYMM/G0ddSP1VKPJfHis9kH2qF9PgpHNBefRX3uDRJ0CsYYKVRwa+oWFxAaC13ekwIdslxTZlgZlEM7w6ZuvWPoUQwS/oXWSlXPY1AWdm+Jbma5vlEgEQdNfRSZviT2lzWHTXuslQxAPaHVd/RLHatC0mmxofW55tQyRu7kT09+tHC6lHsQXVgKpc6WuDjMu01AgLR/anbMbTpOaxoc6o/M4NAc6Gj4jueSk4OwmjUsqbn0qbnS/vOY0nSo6NYlc7/+yXSJC436qYtbp4QyvXp0qU1HhtQOLXUiDn6FoA2Ptpuq1PHKL3loD2+AfqT005+imxXBH070167mijmzhxc3UAd1gbvI0GyzmIXDalxmp/DLA2dNBA1jYKQZMjx/I99vskyGPmlob6pTYO9E8wREe8H0Q6rcUcmaSNSAANTHMDw15qDHaLiM73EkOyAOcXHL3iIJ3Aj5hRYfaNdScTBd3h4wAP7q3Hk5DCGh5v3/AOkzRGBqr5KxRAeJYZ8RsR6KOtVDPi06c1Hw7/ikeLT8iFAHGrca83aeQ2HyV+Pxl5Ggj2u/RIwUbJ2Vlly1xjY9RCfUqBolxhR3mHuc4HY8/wBQqd6/NUI8NArbvEHsjc6gdwAe99x7kBGHEUrrLxpMajwkQplRuqbnxDIjqCrtEHKM28aq7jTSPe5jxsODRF/NRvaAAQu5UsqeFwq9SjtNITMqeUoQpG0zKuFqkhdypI2q5akQpSxNc1BOtRwknwkilalhKE6F2E6lFaZC7CdCUIpWmwuwnQlCSFpsKniNUZYnWRor8Knd1MhksBHjpProqWcf8JF0DsTRNfJSRfyVbDqoaTJiY/NSXlxnhjO8SeWvoPFdo3Gcw2m3rt+i1GEYWG94gAnbSIH6rNhaXY3lMeNPF6TZvmrT5ZBG7U4b+qq4FgnZNz1YzHXXZoHj1QHELhpuy4GW9o0yOYBEkey9CbQBEESDoQeYOmqktcCpOcGilT1IH+G3STHgop8b/GGtNBu+6oxZdyEkWTshNe/pm4pU6r2fd6zD3yA5ocHGCT4bDpugfF2AUqV2ylZO7TtGtOVrg/K9xIDQ4byAD0lewf8Ap6h2IpGjTcwCA0sbAkyTtoZ10TLHhi2tjmo0WMcfxAS6DyzEkj0XO5OaZH6j8lowsbEKCxX2n2LvulF3xdm+Hn+ZgE+Ut+arcIcRUadpTpEudVNRzeya0l5zvJBHKADMzyK9FubMOBDgC0gggiQQfEHdCaeD0LeTRo02OMglrQDHhO4CpB4LdJT72orye7vO1vibpxDRUe07kMAzBoA5AGPqh95DaxgktlpDiCJbpBAPIr0fF6dAVWvr06RmQSaYc4xEGZA06gqe8wqjWDahbTqCCGugH4fwmRI3GhHPqrAkLWh9Gvon6hdLIcUYjSq21HsyJ7pyjcQ0h511jNz5odhbwKDiTtmkTtIEe5+i3T7CidTTYTtJY06DQASNhss7j76dJpy02S6NMgAMH8UJsU5DvZG9oloe3Ss5g1cMqgmNiNTHhzSqNNGuHEEDNmHlP1RHCXNqtOZjJBA0aI8Qilai12jgCOoWnHjh7dQO/wC8qtLkljtJG37wqL8TpugNJe4nQAGZ840QrFrUsqZuR1nrzHTxR+jasYe40DqBr7rtamDykfiETI8lNJGdHvHZQRTgPrej3QU37Y01PhGqsN2106KU2TB3mCCNxGolNhdNhSvnZ5jiPQDj1vr9E+QBpoJqRXYShXlGmwlCdCUJUkuQlC6uyhSSYQmkKQrhSpG0zKkupJJWpIShSQlCdSZaZCUJ8LsJIWmQlCfC7CNIWmQqmKD9n6hXoVPFh+z9Qqud/wAd/oVJEfbHqpOEbTO9xOzcpjrrC3NOgsr9n9OXVvKn/wB629dzKVN1SoYa0S7y8li4bv8AA2+l/cqHMsykKpWuGUW5qrgxo5n6Abk9E7AOLLR1ywdpEkgF7XMaSQQIcRG/isNxzfF9yaY+GmGgDq5ocT56geiI8SWle4o02ss6tNtBjpcYPca0TtsIaSVWyMhzxIwcDbg79/RS4+M1mlx5P0XstV7WNLqjg1rQSXOIAAG5JOgCylz9pVk10dq5wmMzKby33jX0lCsdwm+vcHs2ta41B/i0y4Bz2szMpuJJg6NB1P4pQfil9GhhFG07Sm+4ZUa6o1jg/KT2jnyW6SC4N3kwua8sE0e60Q0L0qjXbWptqU3B1Nwlrm7Efl/YoDX4ktzWFFtQOeQ8uy6saGNLnZ37DQFD+AcPbdYR2NaSw1ajYBIMSx+hH8RJXn3B+GtuL1lKoTkcH5w0wXNa0uLZGwMQeia2Ie1Z4SLQvQrDGba6e5lF4c4A6ZXCW7EtJGo2+qpsvrei8W9N4zOdq1veghp1qO5QJ3M6+a7a/ZxTo16j+0JpOa5rGCQ8B4gy/oJjxn386ZbxcFjZID3N03c0EgiR4j6pzIw4lrSa7I7FbO44otwXBr8zhMaENcf5tvVDr2oKrCKgEcjmgDxmfTVZ/GbHsXNGxc2SBpzI/JFMWs81qyqSZDGc9DOUGR46rRixWt1WNxuq7ngadJ2OykwrJDm0zoIzROpPgTvspq96wODJGYmIGsefghvD1MOZUBnXKDGhghyHUraa+QTGct6xJH0VoP0saWtG6iMQe9wc47I63FKWbLm12mDE+eytu030HP0QDHrZrHtyANluoHQqziNU/dWfxZA7+mfqAneYQXB3RRGBrg0t691M/FqYdIdPI6GCPOE58ToQQdR1B1VFjf8Akj/NPrnATsGsQ5hf+IOIGuhGXXT1U2HlugmF8Oq/z8FZEYLCB/1JVqEoT4XIXYUqdpkJQnwlCFI2mQuQpIXMqCNpkJpCkyrhCSVpkJJ+VJJK1NCUJ0JQn0orTIXU6EoSStNhdhdhdypIWmwqGLvHZxImRpz5ojlRnA8FpVAXVKbHEn8TQdtOap5zXOhLW9dt09jwx2ooR9n9/SpPqiq9rMwZlLyGgwXTqdJ1CIcY8S06rW29u4Pzvb2jm6tgEZWg89dTHgFqLbhy3/6FH/6mfoiFHhO10P3elIIOjGiCNdICwRBK2LygRSeZY3SeYQV5x9o2DOo3XagTTqRDuQe0BpafQA+/gtbT41s3Uc1Spo+m5j6TWk1O+wsc0N2nXeY6rZ18LZVYWVGh7XbtcAQfMIbacCWtF3aUqDQ4GcxzOynxbmJAPkmvjLXP0kU7m/6+ae12prQ4G29lieOuIrhtjaUCHUg9jjVA0c4gM7jiOQkkj+ITshWNX1ucItqVuQXh7X1wGmQ8Ne0moY5l0DXYL2u2wShc0nULmmyoDDmh4nUAiQdwdeSz/FXDlva2NZlKhTDAA9zGiM2Vw3fqZAkg6x8lg5ZEcxbXW/W1ejNsBXnvBuPdnbhhrimGOe/IIEzlJe9zhryAA67oJwTiTLe+p1KolkVAdQ34mOA1Og1IW7tMAoCi1opMIc1jnS0EuMAgu8Tr5KtVwW2kt7KnI37jQf1Wt/8APBAFgH6lUzl6STRI+y0GJYix9u6qx2jWkua4gFnLveIMgSNDI56Lx7B6gbcsJIAz77DWQPTVejVqIbTq0CA0VGNpvD2wQGVKbxlB6sCojAKER2bIHPK2fdMi8OLXksO1ikDmMDKcNysrxfUBrNAMwzXpLnGD9fVWsQumGxaA4SW0xlBEyMsgjlELQV8JpElxpsJO5LQT80/DOFmXFQMpUWFxk6gAQBJJlW3wOaXuJFEfJQNna4MaAbB+ayXDFRoFQOIB0OpA0EzuqFGqPvWadO1JnlBcYK3N7w7SpuyupU56NEKjUwml/wBNn9I+qiGM50bdJBA3vupDkNbI7U0gnauyzvErh2jRzDdeklTVb1jbVggPJAbE6Agc42Rl+H0yZLGknmWg9EIxqnTY0MawAvMyNACNAT7lMliczU+xujFI14ZHR2VSwZSMNq1nCmRmcG6AO8DIPujz6dIVG/diDSIMQZIcNw7rz18UEHDbs4Znb3tiQYV7AcJc24q0swJYyZExmlpA15wXBZclsJB224WqypGAjfflS1acEhMhWLhuqihd5gTefjMkPJH14P1WPM3RIWpkJQnQlCuKO02FyE9JKkrTIXCE+FwhCkbTIXFJlSSStSwlCfCUJyitMhKE+F2EUrTIShPypZUkLTYWswOnFNvl9Vn7Cy7VxbMQ1zp/lEgepgeq0eAa0meQWXk5LDJ5A5Av5qR0LhEJDwTS0FizxRi3ZMIfeAUKTakT3czvz+X0RLC7ltRoe0yCJWU3KZKHaehpWDjPiLdXUWiFO2nZAONeIRRp/d6R779439Vob7EWW1B1R51iR+QWL4KwY3td93XEtDiWzzdv7BYTpDkS8+yP399y2g0Qx8bn9+n3Wjs6DhSpl3xhoJ8ZhPxKqXsy1qeYPBa7XKSCIcQI1PtuiVdoYMz9t9dPfospjda6uK1E06eWi54DXEgCIPLcCJgka+qdkTxTPEbhY79vT93UTcVzWF4+SI2WAUqQa6nmLGs7oLi5sNB3nmI2Kw4vDcPfWefic4MbObI0EiAeuh2Gy2N7iNSyqdmS1xEnKTLT49fBSX2GWzLd9U0GtfUIcSGiQS3XUc5008FHEBizec/2xWxv8qEwvnaYh7J6rFmu8OJnMD8TX99jhtDmnQq1hVK3NxTL2uYzXtKTT+yOmmWTLROsdIQ7CHuuHvpsaS5k5o2ABiSfNTvaQTOhB9dFtPiinFxOp9WKNH4jssthkhd/lbbb3sWPh71LxjbC3qSz4HCdNcoGx8tlWwHEuze2oDpG4SunPrMgiY7pPTlPrCB2RNGoaT9uR+RWZizula7GlO5sC+hWtmQNhc3JiGwomuCP/UR4wunOrSC3xZl8OpnxOyq0bkPYHf6lWL+0aaWcbjQ+Y5oPh9cBxHJwzDz5j3BTvC5y0mJ36UzxeAOaJm/oV9/khWLYaKwGsOGx8+R9kVcJT7axdVJDBtqSdAPMrWn06Dr4WFAX6wI+fcs5Rwq5cWtFSSNsvxADnJAj3WupYCKFH9nOcEvLjq9xgZw48zpIHiOqq2QdQug2oMpdTMeTgHtIPgQEQfduNw506Vv2gbyFSnDagHno7/5Fc5lka6bxXzXUYIPl24b2fdSC4zRy1TGzoePJ4DlQyrT8S2EU2ObrkLmH+QuzUz7OhZwtXZeBG8MDsT97/tZGeNMxUeVcyqTKktpUrUcLkKSEoQStRZUsqlLVwhBG1HlST4SSQtTZUsqlyLuRG01Q5V3KpMq7kStBRZV3Kpci7kStJPsjlLneDHH1iEU4Jf2lOk0/ifl8gCZPsqltSHY1CfCFzhK8NKqxjYkQ7yD2kGOsrg83LLM2ZwO9UPhS6WLFEuNE08XZ+q9I4wo/8u8MG1NwA9P0VL7OWl1GDtmPstbiOH9owt8QQdJ3EIVwDgL7agRW/wAQucIBkBoMD3ifIhZ0E3lsf3KsTR63M7BBPtNuIYymOZ28eQ+q12B0m21rTpkZQ1oLhzLjqSfVT1cDpveKlVrXuaWubInKWmWx1nVdrsa4zU+EaxyJHj4hQB5DNI6lSloc4E9AqlxR7c562lEahv75HN38I8OfluJtcWF5dODT3KABJGjc2uUNHoST5dUM434pdVItraXPeYIbvrsApuHsBdZ0yx72ms+ahDZIaAGtgnnvv1Q003Uf9pwfbtI/0s3xOTVv6VOSS+qyfEDNJ+Uo3xvjgZQhm8RAP1CEcP2Zr4xJ1FFrnuPWMrfm75KT7TqgDAG8yi7cMb3/ALP4pAGnPd2/ofm0C+z7EHUq1VzSHDKHPGoMB3XlLvorXE9zmrGozQmNGnkBz8Spvs2oNYyrUqCA8ZWk/iAnNE78lDVNNlVzRqRq2d8pTpnGOX2Tx+EMdgkhp45/K7hdYhslwcx0A6QW/wAw23+qCcSNDXSDr8QKtvuuwfP4HfEPPSQquLWQeAWmfE89VEJHeZ5hO/dJrKYYSOPsn2d2a1F4B1G48xH5IRlLWZudOoJ/lf8A+Tf8ykwFxZcZeRBBHzRF1tL3MMAVWuZPg74mH+prVZ82p9Y67/lRGHVj6D02/Cj7bSVqbMtp2tMSA6s5gJPIvIBJPSR7LC0a/wCzg7jTr4QjuIvcaFJo30DfMwB9Vb8Rl1Bre+6oeEQhjnvPI2QXFcUfUvqlX92qcoGwbTORjR0ytAWor1RUB7Md6nFVviY0e0eMtJ9QFi7lw7euG7dpUjyzmEVwfEScp5jT2UGQ0aWlT4jjre1auo3tmsg91zSx3nOZh+ZHoFmK9uWOLXDUGD6LS4fUBeQ34Scw6azHzKbxNh8/tW9A78j+XstXwLM8qQwu4dx6/wDv4UXiMGtvmDkfZZjIuZFNlXMq7W1z6hyrmRT5FzKlaKhyrhap8qaWoJKLKkpMqSSCs5VwtU2RLIm2lahyLuVTZF3IlaChyLuVTZF3IhaSiNQupPpt3J/JP4dw4i5zP/dYWnbb+6fbgMqSdnaHz5FOvar6dZpYNHCPUf7rzbxKN8WXIHdTfwO67XCe2THYW9BXxGy9rt7sPY0jmAVM3RZ3gqs51uQ78LyB5EB3/cVo3bKqEDsV3tM2izvFWIGnTyMaXOd3KbW6uc47AI60Eeu6p4k6nQmq74g0gE/hB3jqUCiOVmMKwVmGUnXN25puHA85FMH8LTzcdJPoOs2AV3VaVS4qadqSKY5im3merjr5ALzni7iCpdvIJ/Ztd6Egre13upWbBoIoM5cyxqfISRqKLBR0BR8Ftaw3dQ7urZJ/hYwO+rz7LN/aDeh9UM5hwmOuu60nCNvNkXnd9aq70BFMf/hYHiC4LruNy95b7kNEeqLATIB2/oJjyBG49/7K1Vpdg2NKlUZHd/ZP2AAJEg+nzWOvi/7xmJnUBrhzgleg8TWTWWopHTsmDI7nLQAR5Feff8QZlM/3nzUTTZtSPbcYbdFNxuzqZodtE+YO0dP7qLBH/GwnlIlW6OOCuwMq/EJyVNiRza7/AFuqxpZXSPkndKKay9nHlJlPs6wcnYhdgmRyMqOqSSFBdaojlOJ2ITMWbkqZm6tqQ/TkXake6OC6BdbA6w9k8/xg/kglocxDHbFXqFuaT87tWUf2hnnljK3zLsrfVSuJfV9FAyow6uqztvU+Jx6k+uqt8P1uR5fmhT3kiPEyVYwt+SoOuisTEEUqeO0tdq7r0HCa+R0+Oi0b2tfodWuEehWOsquiO2d4QADyVOyDYWhV7IFfWRpPLTyOh8RyKgyrV4laivTkfG0SOo5hZrIvQPDs4ZUOo/yGx/PxXL5eOYH106KDKuZVZbSlWqVJrDJIPzj+6vOkDVXa0uQ82bonKfYrjqB6e8o3UxgBsBszuhdZ4OwhRske7kUnvawcG1UypKbKkprUKs5EsinyJZE201QBicGKbIu5ELSUORdyKbIlkStJQOpSIUtvSdWaGATUa8ARuZ0+hUmRb/gjhU0Qa1Ud98ZW82tjc/xH5LmfH42OYx//AGuvgtvwiVzXOb0q/ijeA4X93oNYfiAlx/iO/wCnorlRymIhVLyoGAudoAuWW0d0y5uQxpJMLzDjTiovIp09czsrep8T0Cl4s4uJLg090aDqUJ4Iw77zcOrVdRTAjwzHb2hPEZLC88BN8wNeGdSp7vhju0qLBL3ubmPmRmJ6ASfRaXi6qRTDWgmYaANz4D8kbtaTQ4vjWInwHRR/dw+s1x1DNR5+KgJNUrAoG1SNH7nYNYf/AG6QB6vOrv8AMSsdwxw+bi9ZWeDkpHOergczR/VB9FsuLBnFOnOhfmf/ACtkx7wrmGURTomAAN0Q4g2EC0FtFZfjrEYaR47LAWOG9vm6An1Rrja8L3u8G6a8zzUXC57hPMwpGAhmpUcx5BAHRAfuDgfL09lcp0iRJRm6t2ipqPi1b58x4KCs2dE0uVmEh7NQQ6o1RVGK8+hooXUkrUhaqdhTmq3zRzjx4o21Ok34qrs7/HKzb0zH/KqOGUYuaY8XAfNQ8ZVzXvan7tM9k0dGaH3dmKmaeqrvHRZ2hSkrTYNg0AVHt02aDzPM+QTeHMID6oDthqQtPdOzO00aNAOi1PDMfz5wT/Fu5/oKlmS+TFtyUI+75Dpty8Qi2GvDuqiyJ1qMj+h+RVjxPwsRNMsPHUdvT3JmDnF7hHJz37o22j2cOG0odj+E5HZ2fC7UjwJ/IovGZsLmaW5H+XmFk4Ga7Fl1DjqO4V/LxhOyuqyWVNyIhd2eR0cuRVcsXoEcrZWB7DYK5N7HMcWu5CrZFzIrBYuZE+01QZElPkSStBXKtAtMEahKlbOcYaC4+ABJ9gjv/DBVGbNBjUnRuvzWrtLmjb0wWhrdIMRPXXqsuTN0AULKvtw7O52Xm76BaYcCCNwRB9ilkWxvOJGZnQJBBHjPn03QC/rsee4xrR0EH/ZSxZDn8tpRyY4ZuHIaGJwYrVC1LiAAT/rxWrwrhOm8NLwdPi1Op8B0Sny44Bb0IsZ8v8VU4N4a7RwrVR3GnuA/iI5noPqt+o6VIMaA0QAIA5ADZcfWhcZl5TsmTW74DsF0MEDYWaQnVKgaJKwPHXEmWmRMeSLcSY8KTTrryC8g4jvHVnnMduXVU+dlaG26A3GIPfULnHTk3kB/rmvUvs2rU30n5ORZmB3BIduvKnUV6L9krSG3HnSPyqKyZSIyzofyq3kgyCTqPwtzX6bKJ9fIFYqtlVazZInoqJV0IRjNfUAyXSIHkVZrYwGUu8YACH4o/NXLRvogeLPL3dmDoPiP5JVafazmOXPavcfEkj1SwnGOyblDC53SVdusOa3Up+FsDRJ8VOHezSqSRCQ+0iFrg9W5h1QhjeQG/uo7zCzTfBMg7O8ekeK7c40aQ8J2HP2Qi44gqPcDpAMx9VHRKlYI4xTUco4dIVStbZSi1hdCAd5Aj1UGJUJdPioQTau6RSBOfkrMd4OH1QzGSW3NXrUef6jmHyKL3VrIQnHNXMf++yD/ADM7p+WVWYzeypyijaM8HvntDzDYHrojGRZPhy/7KsJ2d3SvV8D4Za8Z6sFhbIAJ95H0XReFZMcMbw7m79Vi50L5HtI4pZTIuFi02KYNRZ8Di0jSD3p6qbAsAp1KbjUB3LQQSPUcv9lsuy4yyzxxSzxjSB1BC8LrSIO4Vy5t5EjddusBNs3Pmkg6iI7vM+kj5qai7MFxGXEIpSGcdPRdPA8vYC7nqg9VucZXf7IfXssgkkSfwiSY8doR29teYVA0g8gOMeJAmPRX/DPEDju0PPsn6fvVU87DEo1NHtIQWLmVGLvCQ0gMqNf48oPzVR1kenoV1zZ2OFgrnzA8chUsqSuixd+6Uk7zW903yndlM2oQIBMJhE7knzJUmVdyKHbspfa7qINTw1PDEcwLhs1iHP0p/N3l06qOadkTdTzsnxxOe6mrnDuEvrGTLaY3PifBv6rd0aQYAAIATbeg1jQGgAAQANlypUXI5WSZ33wOgW9DF5ba6pz6qBY3jIpNJJU+JYkKbSSV5jxBjZquMHQKmSrLW2o7jHe2uHZtYa4jwB/WFlLqtLz5qyx+Rj383HK3y/EfePZD2CTqi0Iu7JzaS9B+ytsOuB0pH2NT9ViGN00Wx+zeqW3L/wB11PKT/FII+QcjueE3hb247sofWrSQB4opcmUKr6KBxUzQsxdXQpvuKnMFrW+cLMtuyTPqVocUtw4OB/E4uP0hZ66eAclPcotScFBXuS7UnRVf+IRo07cyPyKv1sKYR3i73ge0IVXtmtOk+6uQPhG7tz9FTnjnOzaA+qddXRfqSSeqgDlrOH8Gpvt8z2NLnlwBIkgfCInbYlZCoC1xadwSD5gwVZyoqDXgUHBVsQlupjjZBWuwCrmpt6S32P6QjlS3kLJ8M3HxDwIPuI/JbG3fLVjSCnLcjNsCC39CAs3f0s1J45sPaDy2d+R9FrcRYs4+BUGbYy0+ThB+qfEd1HMLCzjKkFek4FxBUqUGhryMoggLze4tixxadwSPYwjHC2I9nVDTs7RaWNKIpA48dVmysL2Fo5W7bcnn3vMlW6OP1WRlgAclSITIXVljHchYokeOqs3eLPqmXk+QMD81LhVxy/1CHkJ1CrlcCs/xDEbJDbBu3f8AIVvFyXNkpx2K0ZpyEIvLfKdEWt6shMuaUhcit5AKgJ1H+6j++OGx+itVqeUqtXpcx6rf8NzBtFJ8D/X4WXmQOHts+P5URrOPMpJhKS6KgsbW7uroSSSRSWl4e4bzgVKvw7tb49T06LXspgDRdSXHZcz5ZTqPBpb8EbWMFJPehl7dZQUklUKnC884mxovdkaT1WaumaQNzp7pJKM8qywbFDb94BDeTRAUFBslcSUw4UB5Vtg0EblbfArTscjR8Ugk+Ljv+iSS1MFjTHK481X0KoZTiHsHvWxe/uShN3V0K6ksNy1WLN4iJBWXoUorO6N+ZKSSI4KJ/kFYuakBBKp7xSSTo0pV6Bh9DJSY3wY0esa/OVhOI6OW6qgc3B39TQ4/MrqS6fxFoEDa6EfYrn8QkyH96pYBWirH7zT8oP6rcYbV0hJJctNyuhg/iuYg3RZTEmRr4JJJsfKfJwq2KUM0P/eaD67FCgMpkckklaCpFeg4Le9rRaeY0PorpC4kuqwHl0Db9Fh5TQJTSaQmEJJK6qxRDCrn8Ph9EWOoSSXEZbAyZ7W8WV00Di6JpPZULyjIQwGCkkq4UxXDaA6zCSSS0xn5AFavsqJxISeF/9k="/>
          <p:cNvSpPr>
            <a:spLocks noChangeAspect="1" noChangeArrowheads="1"/>
          </p:cNvSpPr>
          <p:nvPr/>
        </p:nvSpPr>
        <p:spPr bwMode="auto">
          <a:xfrm>
            <a:off x="77788" y="-738188"/>
            <a:ext cx="2324100" cy="154305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7174" name="AutoShape 6" descr="data:image/jpg;base64,/9j/4AAQSkZJRgABAQAAAQABAAD/2wCEAAkGBhQQEBUUEBQVFBQVFBQUFBQUFBQUFBUVFBQVFBUXFRQXHCYfFxkjGhUUHy8gIycpLCwsFR4xNTAqNSYrLCkBCQoKDgwOGg8PGi8lHyQpLyo1KiksLCwsKS8sKSwsLCopLCwsKiwtLC4sKSwsLCwsLCksLCksKSwpLCwtKSwsLP/AABEIALcBEwMBIgACEQEDEQH/xAAbAAABBQEBAAAAAAAAAAAAAAAFAAIDBAYBB//EAEIQAAEDAgQDBgMFBgQFBQAAAAEAAhEDBAUSITEGQWETIlFxgZEyobEHFELB0SNSYnKS4TOi8PEVJFPC4hZDgpOy/8QAGwEAAQUBAQAAAAAAAAAAAAAAAQACAwQFBgf/xAAyEQABBAEDAgMIAgIDAQEAAAABAAIDEQQSITFBUQUTcSJhgZGhsdHwMsEj8TRC4RUU/9oADAMBAAIRAxEAPwDyCEoT8qWVd9SpWmQuwn5UsqVIWmQuwnZV3KjSVpkJQn5VBXqlvLTxlRyytibqdx6WiN9gpIShQ07gu2aPdONzlPfbHUaqBubCW6rNd6NfOkdB4UsJQnNgiQqrrk54jSYUk2RHCAXdTSABPCsLqdlSyqymWmwup2VLKkha5CcAnNZ0XY6IIEpq5CclCSCZlXC1SymlJEFQwlClyruUJJ2pQ5UsqmyJpYklajXFJkSyJI2mQuEKUMSIQQtRQllUkJpSpG0wpsJ5C5CFJyaknwkhSVqSEoToSyqSky02F2E6F2EqQtMhKE+EoSpC02FXvh3PUK3CrYgO56hVs3/jv9CnsPtBQYcPi9PzU16yWHpqo8MHxen5qxefA7y/MKhjNB8PN9nfcp7zUqq4e/dvqFNVLA6T8XRV8PZLj5H56Lht8tYMM/G0ddSP1VKPJfHis9kH2qF9PgpHNBefRX3uDRJ0CsYYKVRwa+oWFxAaC13ekwIdslxTZlgZlEM7w6ZuvWPoUQwS/oXWSlXPY1AWdm+Jbma5vlEgEQdNfRSZviT2lzWHTXuslQxAPaHVd/RLHatC0mmxofW55tQyRu7kT09+tHC6lHsQXVgKpc6WuDjMu01AgLR/anbMbTpOaxoc6o/M4NAc6Gj4jueSk4OwmjUsqbn0qbnS/vOY0nSo6NYlc7/+yXSJC436qYtbp4QyvXp0qU1HhtQOLXUiDn6FoA2Ptpuq1PHKL3loD2+AfqT005+imxXBH070167mijmzhxc3UAd1gbvI0GyzmIXDalxmp/DLA2dNBA1jYKQZMjx/I99vskyGPmlob6pTYO9E8wREe8H0Q6rcUcmaSNSAANTHMDw15qDHaLiM73EkOyAOcXHL3iIJ3Aj5hRYfaNdScTBd3h4wAP7q3Hk5DCGh5v3/AOkzRGBqr5KxRAeJYZ8RsR6KOtVDPi06c1Hw7/ikeLT8iFAHGrca83aeQ2HyV+Pxl5Ggj2u/RIwUbJ2Vlly1xjY9RCfUqBolxhR3mHuc4HY8/wBQqd6/NUI8NArbvEHsjc6gdwAe99x7kBGHEUrrLxpMajwkQplRuqbnxDIjqCrtEHKM28aq7jTSPe5jxsODRF/NRvaAAQu5UsqeFwq9SjtNITMqeUoQpG0zKuFqkhdypI2q5akQpSxNc1BOtRwknwkilalhKE6F2E6lFaZC7CdCUIpWmwuwnQlCSFpsKniNUZYnWRor8Knd1MhksBHjpProqWcf8JF0DsTRNfJSRfyVbDqoaTJiY/NSXlxnhjO8SeWvoPFdo3Gcw2m3rt+i1GEYWG94gAnbSIH6rNhaXY3lMeNPF6TZvmrT5ZBG7U4b+qq4FgnZNz1YzHXXZoHj1QHELhpuy4GW9o0yOYBEkey9CbQBEESDoQeYOmqktcCpOcGilT1IH+G3STHgop8b/GGtNBu+6oxZdyEkWTshNe/pm4pU6r2fd6zD3yA5ocHGCT4bDpugfF2AUqV2ylZO7TtGtOVrg/K9xIDQ4byAD0lewf8Ap6h2IpGjTcwCA0sbAkyTtoZ10TLHhi2tjmo0WMcfxAS6DyzEkj0XO5OaZH6j8lowsbEKCxX2n2LvulF3xdm+Hn+ZgE+Ut+arcIcRUadpTpEudVNRzeya0l5zvJBHKADMzyK9FubMOBDgC0gggiQQfEHdCaeD0LeTRo02OMglrQDHhO4CpB4LdJT72orye7vO1vibpxDRUe07kMAzBoA5AGPqh95DaxgktlpDiCJbpBAPIr0fF6dAVWvr06RmQSaYc4xEGZA06gqe8wqjWDahbTqCCGugH4fwmRI3GhHPqrAkLWh9Gvon6hdLIcUYjSq21HsyJ7pyjcQ0h511jNz5odhbwKDiTtmkTtIEe5+i3T7CidTTYTtJY06DQASNhss7j76dJpy02S6NMgAMH8UJsU5DvZG9oloe3Ss5g1cMqgmNiNTHhzSqNNGuHEEDNmHlP1RHCXNqtOZjJBA0aI8Qilai12jgCOoWnHjh7dQO/wC8qtLkljtJG37wqL8TpugNJe4nQAGZ840QrFrUsqZuR1nrzHTxR+jasYe40DqBr7rtamDykfiETI8lNJGdHvHZQRTgPrej3QU37Y01PhGqsN2106KU2TB3mCCNxGolNhdNhSvnZ5jiPQDj1vr9E+QBpoJqRXYShXlGmwlCdCUJUkuQlC6uyhSSYQmkKQrhSpG0zKkupJJWpIShSQlCdSZaZCUJ8LsJIWmQlCfC7CNIWmQqmKD9n6hXoVPFh+z9Qqud/wAd/oVJEfbHqpOEbTO9xOzcpjrrC3NOgsr9n9OXVvKn/wB629dzKVN1SoYa0S7y8li4bv8AA2+l/cqHMsykKpWuGUW5qrgxo5n6Abk9E7AOLLR1ywdpEkgF7XMaSQQIcRG/isNxzfF9yaY+GmGgDq5ocT56geiI8SWle4o02ss6tNtBjpcYPca0TtsIaSVWyMhzxIwcDbg79/RS4+M1mlx5P0XstV7WNLqjg1rQSXOIAAG5JOgCylz9pVk10dq5wmMzKby33jX0lCsdwm+vcHs2ta41B/i0y4Bz2szMpuJJg6NB1P4pQfil9GhhFG07Sm+4ZUa6o1jg/KT2jnyW6SC4N3kwua8sE0e60Q0L0qjXbWptqU3B1Nwlrm7Efl/YoDX4ktzWFFtQOeQ8uy6saGNLnZ37DQFD+AcPbdYR2NaSw1ajYBIMSx+hH8RJXn3B+GtuL1lKoTkcH5w0wXNa0uLZGwMQeia2Ie1Z4SLQvQrDGba6e5lF4c4A6ZXCW7EtJGo2+qpsvrei8W9N4zOdq1veghp1qO5QJ3M6+a7a/ZxTo16j+0JpOa5rGCQ8B4gy/oJjxn386ZbxcFjZID3N03c0EgiR4j6pzIw4lrSa7I7FbO44otwXBr8zhMaENcf5tvVDr2oKrCKgEcjmgDxmfTVZ/GbHsXNGxc2SBpzI/JFMWs81qyqSZDGc9DOUGR46rRixWt1WNxuq7ngadJ2OykwrJDm0zoIzROpPgTvspq96wODJGYmIGsefghvD1MOZUBnXKDGhghyHUraa+QTGct6xJH0VoP0saWtG6iMQe9wc47I63FKWbLm12mDE+eytu030HP0QDHrZrHtyANluoHQqziNU/dWfxZA7+mfqAneYQXB3RRGBrg0t691M/FqYdIdPI6GCPOE58ToQQdR1B1VFjf8Akj/NPrnATsGsQ5hf+IOIGuhGXXT1U2HlugmF8Oq/z8FZEYLCB/1JVqEoT4XIXYUqdpkJQnwlCFI2mQuQpIXMqCNpkJpCkyrhCSVpkJJ+VJJK1NCUJ0JQn0orTIXU6EoSStNhdhdhdypIWmwqGLvHZxImRpz5ojlRnA8FpVAXVKbHEn8TQdtOap5zXOhLW9dt09jwx2ooR9n9/SpPqiq9rMwZlLyGgwXTqdJ1CIcY8S06rW29u4Pzvb2jm6tgEZWg89dTHgFqLbhy3/6FH/6mfoiFHhO10P3elIIOjGiCNdICwRBK2LygRSeZY3SeYQV5x9o2DOo3XagTTqRDuQe0BpafQA+/gtbT41s3Uc1Spo+m5j6TWk1O+wsc0N2nXeY6rZ18LZVYWVGh7XbtcAQfMIbacCWtF3aUqDQ4GcxzOynxbmJAPkmvjLXP0kU7m/6+ae12prQ4G29lieOuIrhtjaUCHUg9jjVA0c4gM7jiOQkkj+ITshWNX1ucItqVuQXh7X1wGmQ8Ne0moY5l0DXYL2u2wShc0nULmmyoDDmh4nUAiQdwdeSz/FXDlva2NZlKhTDAA9zGiM2Vw3fqZAkg6x8lg5ZEcxbXW/W1ejNsBXnvBuPdnbhhrimGOe/IIEzlJe9zhryAA67oJwTiTLe+p1KolkVAdQ34mOA1Og1IW7tMAoCi1opMIc1jnS0EuMAgu8Tr5KtVwW2kt7KnI37jQf1Wt/8APBAFgH6lUzl6STRI+y0GJYix9u6qx2jWkua4gFnLveIMgSNDI56Lx7B6gbcsJIAz77DWQPTVejVqIbTq0CA0VGNpvD2wQGVKbxlB6sCojAKER2bIHPK2fdMi8OLXksO1ikDmMDKcNysrxfUBrNAMwzXpLnGD9fVWsQumGxaA4SW0xlBEyMsgjlELQV8JpElxpsJO5LQT80/DOFmXFQMpUWFxk6gAQBJJlW3wOaXuJFEfJQNna4MaAbB+ayXDFRoFQOIB0OpA0EzuqFGqPvWadO1JnlBcYK3N7w7SpuyupU56NEKjUwml/wBNn9I+qiGM50bdJBA3vupDkNbI7U0gnauyzvErh2jRzDdeklTVb1jbVggPJAbE6Agc42Rl+H0yZLGknmWg9EIxqnTY0MawAvMyNACNAT7lMliczU+xujFI14ZHR2VSwZSMNq1nCmRmcG6AO8DIPujz6dIVG/diDSIMQZIcNw7rz18UEHDbs4Znb3tiQYV7AcJc24q0swJYyZExmlpA15wXBZclsJB224WqypGAjfflS1acEhMhWLhuqihd5gTefjMkPJH14P1WPM3RIWpkJQnQlCuKO02FyE9JKkrTIXCE+FwhCkbTIXFJlSSStSwlCfCUJyitMhKE+F2EUrTIShPypZUkLTYWswOnFNvl9Vn7Cy7VxbMQ1zp/lEgepgeq0eAa0meQWXk5LDJ5A5Av5qR0LhEJDwTS0FizxRi3ZMIfeAUKTakT3czvz+X0RLC7ltRoe0yCJWU3KZKHaehpWDjPiLdXUWiFO2nZAONeIRRp/d6R779439Vob7EWW1B1R51iR+QWL4KwY3td93XEtDiWzzdv7BYTpDkS8+yP399y2g0Qx8bn9+n3Wjs6DhSpl3xhoJ8ZhPxKqXsy1qeYPBa7XKSCIcQI1PtuiVdoYMz9t9dPfospjda6uK1E06eWi54DXEgCIPLcCJgka+qdkTxTPEbhY79vT93UTcVzWF4+SI2WAUqQa6nmLGs7oLi5sNB3nmI2Kw4vDcPfWefic4MbObI0EiAeuh2Gy2N7iNSyqdmS1xEnKTLT49fBSX2GWzLd9U0GtfUIcSGiQS3XUc5008FHEBizec/2xWxv8qEwvnaYh7J6rFmu8OJnMD8TX99jhtDmnQq1hVK3NxTL2uYzXtKTT+yOmmWTLROsdIQ7CHuuHvpsaS5k5o2ABiSfNTvaQTOhB9dFtPiinFxOp9WKNH4jssthkhd/lbbb3sWPh71LxjbC3qSz4HCdNcoGx8tlWwHEuze2oDpG4SunPrMgiY7pPTlPrCB2RNGoaT9uR+RWZizula7GlO5sC+hWtmQNhc3JiGwomuCP/UR4wunOrSC3xZl8OpnxOyq0bkPYHf6lWL+0aaWcbjQ+Y5oPh9cBxHJwzDz5j3BTvC5y0mJ36UzxeAOaJm/oV9/khWLYaKwGsOGx8+R9kVcJT7axdVJDBtqSdAPMrWn06Dr4WFAX6wI+fcs5Rwq5cWtFSSNsvxADnJAj3WupYCKFH9nOcEvLjq9xgZw48zpIHiOqq2QdQug2oMpdTMeTgHtIPgQEQfduNw506Vv2gbyFSnDagHno7/5Fc5lka6bxXzXUYIPl24b2fdSC4zRy1TGzoePJ4DlQyrT8S2EU2ObrkLmH+QuzUz7OhZwtXZeBG8MDsT97/tZGeNMxUeVcyqTKktpUrUcLkKSEoQStRZUsqlLVwhBG1HlST4SSQtTZUsqlyLuRG01Q5V3KpMq7kStBRZV3Kpci7kStJPsjlLneDHH1iEU4Jf2lOk0/ifl8gCZPsqltSHY1CfCFzhK8NKqxjYkQ7yD2kGOsrg83LLM2ZwO9UPhS6WLFEuNE08XZ+q9I4wo/8u8MG1NwA9P0VL7OWl1GDtmPstbiOH9owt8QQdJ3EIVwDgL7agRW/wAQucIBkBoMD3ifIhZ0E3lsf3KsTR63M7BBPtNuIYymOZ28eQ+q12B0m21rTpkZQ1oLhzLjqSfVT1cDpveKlVrXuaWubInKWmWx1nVdrsa4zU+EaxyJHj4hQB5DNI6lSloc4E9AqlxR7c562lEahv75HN38I8OfluJtcWF5dODT3KABJGjc2uUNHoST5dUM434pdVItraXPeYIbvrsApuHsBdZ0yx72ms+ahDZIaAGtgnnvv1Q003Uf9pwfbtI/0s3xOTVv6VOSS+qyfEDNJ+Uo3xvjgZQhm8RAP1CEcP2Zr4xJ1FFrnuPWMrfm75KT7TqgDAG8yi7cMb3/ALP4pAGnPd2/ofm0C+z7EHUq1VzSHDKHPGoMB3XlLvorXE9zmrGozQmNGnkBz8Spvs2oNYyrUqCA8ZWk/iAnNE78lDVNNlVzRqRq2d8pTpnGOX2Tx+EMdgkhp45/K7hdYhslwcx0A6QW/wAw23+qCcSNDXSDr8QKtvuuwfP4HfEPPSQquLWQeAWmfE89VEJHeZ5hO/dJrKYYSOPsn2d2a1F4B1G48xH5IRlLWZudOoJ/lf8A+Tf8ykwFxZcZeRBBHzRF1tL3MMAVWuZPg74mH+prVZ82p9Y67/lRGHVj6D02/Cj7bSVqbMtp2tMSA6s5gJPIvIBJPSR7LC0a/wCzg7jTr4QjuIvcaFJo30DfMwB9Vb8Rl1Bre+6oeEQhjnvPI2QXFcUfUvqlX92qcoGwbTORjR0ytAWor1RUB7Md6nFVviY0e0eMtJ9QFi7lw7euG7dpUjyzmEVwfEScp5jT2UGQ0aWlT4jjre1auo3tmsg91zSx3nOZh+ZHoFmK9uWOLXDUGD6LS4fUBeQ34Scw6azHzKbxNh8/tW9A78j+XstXwLM8qQwu4dx6/wDv4UXiMGtvmDkfZZjIuZFNlXMq7W1z6hyrmRT5FzKlaKhyrhap8qaWoJKLKkpMqSSCs5VwtU2RLIm2lahyLuVTZF3IlaChyLuVTZF3IhaSiNQupPpt3J/JP4dw4i5zP/dYWnbb+6fbgMqSdnaHz5FOvar6dZpYNHCPUf7rzbxKN8WXIHdTfwO67XCe2THYW9BXxGy9rt7sPY0jmAVM3RZ3gqs51uQ78LyB5EB3/cVo3bKqEDsV3tM2izvFWIGnTyMaXOd3KbW6uc47AI60Eeu6p4k6nQmq74g0gE/hB3jqUCiOVmMKwVmGUnXN25puHA85FMH8LTzcdJPoOs2AV3VaVS4qadqSKY5im3merjr5ALzni7iCpdvIJ/Ztd6Egre13upWbBoIoM5cyxqfISRqKLBR0BR8Ftaw3dQ7urZJ/hYwO+rz7LN/aDeh9UM5hwmOuu60nCNvNkXnd9aq70BFMf/hYHiC4LruNy95b7kNEeqLATIB2/oJjyBG49/7K1Vpdg2NKlUZHd/ZP2AAJEg+nzWOvi/7xmJnUBrhzgleg8TWTWWopHTsmDI7nLQAR5Feff8QZlM/3nzUTTZtSPbcYbdFNxuzqZodtE+YO0dP7qLBH/GwnlIlW6OOCuwMq/EJyVNiRza7/AFuqxpZXSPkndKKay9nHlJlPs6wcnYhdgmRyMqOqSSFBdaojlOJ2ITMWbkqZm6tqQ/TkXake6OC6BdbA6w9k8/xg/kglocxDHbFXqFuaT87tWUf2hnnljK3zLsrfVSuJfV9FAyow6uqztvU+Jx6k+uqt8P1uR5fmhT3kiPEyVYwt+SoOuisTEEUqeO0tdq7r0HCa+R0+Oi0b2tfodWuEehWOsquiO2d4QADyVOyDYWhV7IFfWRpPLTyOh8RyKgyrV4laivTkfG0SOo5hZrIvQPDs4ZUOo/yGx/PxXL5eOYH106KDKuZVZbSlWqVJrDJIPzj+6vOkDVXa0uQ82bonKfYrjqB6e8o3UxgBsBszuhdZ4OwhRske7kUnvawcG1UypKbKkprUKs5EsinyJZE201QBicGKbIu5ELSUORdyKbIlkStJQOpSIUtvSdWaGATUa8ARuZ0+hUmRb/gjhU0Qa1Ud98ZW82tjc/xH5LmfH42OYx//AGuvgtvwiVzXOb0q/ijeA4X93oNYfiAlx/iO/wCnorlRymIhVLyoGAudoAuWW0d0y5uQxpJMLzDjTiovIp09czsrep8T0Cl4s4uJLg090aDqUJ4Iw77zcOrVdRTAjwzHb2hPEZLC88BN8wNeGdSp7vhju0qLBL3ubmPmRmJ6ASfRaXi6qRTDWgmYaANz4D8kbtaTQ4vjWInwHRR/dw+s1x1DNR5+KgJNUrAoG1SNH7nYNYf/AG6QB6vOrv8AMSsdwxw+bi9ZWeDkpHOergczR/VB9FsuLBnFOnOhfmf/ACtkx7wrmGURTomAAN0Q4g2EC0FtFZfjrEYaR47LAWOG9vm6An1Rrja8L3u8G6a8zzUXC57hPMwpGAhmpUcx5BAHRAfuDgfL09lcp0iRJRm6t2ipqPi1b58x4KCs2dE0uVmEh7NQQ6o1RVGK8+hooXUkrUhaqdhTmq3zRzjx4o21Ok34qrs7/HKzb0zH/KqOGUYuaY8XAfNQ8ZVzXvan7tM9k0dGaH3dmKmaeqrvHRZ2hSkrTYNg0AVHt02aDzPM+QTeHMID6oDthqQtPdOzO00aNAOi1PDMfz5wT/Fu5/oKlmS+TFtyUI+75Dpty8Qi2GvDuqiyJ1qMj+h+RVjxPwsRNMsPHUdvT3JmDnF7hHJz37o22j2cOG0odj+E5HZ2fC7UjwJ/IovGZsLmaW5H+XmFk4Ga7Fl1DjqO4V/LxhOyuqyWVNyIhd2eR0cuRVcsXoEcrZWB7DYK5N7HMcWu5CrZFzIrBYuZE+01QZElPkSStBXKtAtMEahKlbOcYaC4+ABJ9gjv/DBVGbNBjUnRuvzWrtLmjb0wWhrdIMRPXXqsuTN0AULKvtw7O52Xm76BaYcCCNwRB9ilkWxvOJGZnQJBBHjPn03QC/rsee4xrR0EH/ZSxZDn8tpRyY4ZuHIaGJwYrVC1LiAAT/rxWrwrhOm8NLwdPi1Op8B0Sny44Bb0IsZ8v8VU4N4a7RwrVR3GnuA/iI5noPqt+o6VIMaA0QAIA5ADZcfWhcZl5TsmTW74DsF0MEDYWaQnVKgaJKwPHXEmWmRMeSLcSY8KTTrryC8g4jvHVnnMduXVU+dlaG26A3GIPfULnHTk3kB/rmvUvs2rU30n5ORZmB3BIduvKnUV6L9krSG3HnSPyqKyZSIyzofyq3kgyCTqPwtzX6bKJ9fIFYqtlVazZInoqJV0IRjNfUAyXSIHkVZrYwGUu8YACH4o/NXLRvogeLPL3dmDoPiP5JVafazmOXPavcfEkj1SwnGOyblDC53SVdusOa3Up+FsDRJ8VOHezSqSRCQ+0iFrg9W5h1QhjeQG/uo7zCzTfBMg7O8ekeK7c40aQ8J2HP2Qi44gqPcDpAMx9VHRKlYI4xTUco4dIVStbZSi1hdCAd5Aj1UGJUJdPioQTau6RSBOfkrMd4OH1QzGSW3NXrUef6jmHyKL3VrIQnHNXMf++yD/ADM7p+WVWYzeypyijaM8HvntDzDYHrojGRZPhy/7KsJ2d3SvV8D4Za8Z6sFhbIAJ95H0XReFZMcMbw7m79Vi50L5HtI4pZTIuFi02KYNRZ8Di0jSD3p6qbAsAp1KbjUB3LQQSPUcv9lsuy4yyzxxSzxjSB1BC8LrSIO4Vy5t5EjddusBNs3Pmkg6iI7vM+kj5qai7MFxGXEIpSGcdPRdPA8vYC7nqg9VucZXf7IfXssgkkSfwiSY8doR29teYVA0g8gOMeJAmPRX/DPEDju0PPsn6fvVU87DEo1NHtIQWLmVGLvCQ0gMqNf48oPzVR1kenoV1zZ2OFgrnzA8chUsqSuixd+6Uk7zW903yndlM2oQIBMJhE7knzJUmVdyKHbspfa7qINTw1PDEcwLhs1iHP0p/N3l06qOadkTdTzsnxxOe6mrnDuEvrGTLaY3PifBv6rd0aQYAAIATbeg1jQGgAAQANlypUXI5WSZ33wOgW9DF5ba6pz6qBY3jIpNJJU+JYkKbSSV5jxBjZquMHQKmSrLW2o7jHe2uHZtYa4jwB/WFlLqtLz5qyx+Rj383HK3y/EfePZD2CTqi0Iu7JzaS9B+ytsOuB0pH2NT9ViGN00Wx+zeqW3L/wB11PKT/FII+QcjueE3hb247sofWrSQB4opcmUKr6KBxUzQsxdXQpvuKnMFrW+cLMtuyTPqVocUtw4OB/E4uP0hZ66eAclPcotScFBXuS7UnRVf+IRo07cyPyKv1sKYR3i73ge0IVXtmtOk+6uQPhG7tz9FTnjnOzaA+qddXRfqSSeqgDlrOH8Gpvt8z2NLnlwBIkgfCInbYlZCoC1xadwSD5gwVZyoqDXgUHBVsQlupjjZBWuwCrmpt6S32P6QjlS3kLJ8M3HxDwIPuI/JbG3fLVjSCnLcjNsCC39CAs3f0s1J45sPaDy2d+R9FrcRYs4+BUGbYy0+ThB+qfEd1HMLCzjKkFek4FxBUqUGhryMoggLze4tixxadwSPYwjHC2I9nVDTs7RaWNKIpA48dVmysL2Fo5W7bcnn3vMlW6OP1WRlgAclSITIXVljHchYokeOqs3eLPqmXk+QMD81LhVxy/1CHkJ1CrlcCs/xDEbJDbBu3f8AIVvFyXNkpx2K0ZpyEIvLfKdEWt6shMuaUhcit5AKgJ1H+6j++OGx+itVqeUqtXpcx6rf8NzBtFJ8D/X4WXmQOHts+P5URrOPMpJhKS6KgsbW7uroSSSRSWl4e4bzgVKvw7tb49T06LXspgDRdSXHZcz5ZTqPBpb8EbWMFJPehl7dZQUklUKnC884mxovdkaT1WaumaQNzp7pJKM8qywbFDb94BDeTRAUFBslcSUw4UB5Vtg0EblbfArTscjR8Ugk+Ljv+iSS1MFjTHK481X0KoZTiHsHvWxe/uShN3V0K6ksNy1WLN4iJBWXoUorO6N+ZKSSI4KJ/kFYuakBBKp7xSSTo0pV6Bh9DJSY3wY0esa/OVhOI6OW6qgc3B39TQ4/MrqS6fxFoEDa6EfYrn8QkyH96pYBWirH7zT8oP6rcYbV0hJJctNyuhg/iuYg3RZTEmRr4JJJsfKfJwq2KUM0P/eaD67FCgMpkckklaCpFeg4Le9rRaeY0PorpC4kuqwHl0Db9Fh5TQJTSaQmEJJK6qxRDCrn8Ph9EWOoSSXEZbAyZ7W8WV00Di6JpPZULyjIQwGCkkq4UxXDaA6zCSSS0xn5AFavsqJxISeF/9k="/>
          <p:cNvSpPr>
            <a:spLocks noChangeAspect="1" noChangeArrowheads="1"/>
          </p:cNvSpPr>
          <p:nvPr/>
        </p:nvSpPr>
        <p:spPr bwMode="auto">
          <a:xfrm>
            <a:off x="77788" y="-738188"/>
            <a:ext cx="2324100" cy="154305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7176" name="AutoShape 8" descr="data:image/jpg;base64,/9j/4AAQSkZJRgABAQAAAQABAAD/2wCEAAkGBhQQEBUUEBQVFBQVFBQUFBQUFBQUFBUVFBQVFBUXFRQXHCYfFxkjGhUUHy8gIycpLCwsFR4xNTAqNSYrLCkBCQoKDgwOGg8PGi8lHyQpLyo1KiksLCwsKS8sKSwsLCopLCwsKiwtLC4sKSwsLCwsLCksLCksKSwpLCwtKSwsLP/AABEIALcBEwMBIgACEQEDEQH/xAAbAAABBQEBAAAAAAAAAAAAAAAFAAIDBAYBB//EAEIQAAEDAgQDBgMFBgQFBQAAAAEAAhEDBAUSITEGQWETIlFxgZEyobEHFELB0SNSYnKS4TOi8PEVJFPC4hZDgpOy/8QAGwEAAQUBAQAAAAAAAAAAAAAAAQACAwQFBgf/xAAyEQABBAEDAgMIAgIDAQEAAAABAAIDEQQSITFBUQUTcSJhgZGhsdHwMsEj8TRC4RUU/9oADAMBAAIRAxEAPwDyCEoT8qWVd9SpWmQuwn5UsqVIWmQuwnZV3KjSVpkJQn5VBXqlvLTxlRyytibqdx6WiN9gpIShQ07gu2aPdONzlPfbHUaqBubCW6rNd6NfOkdB4UsJQnNgiQqrrk54jSYUk2RHCAXdTSABPCsLqdlSyqymWmwup2VLKkha5CcAnNZ0XY6IIEpq5CclCSCZlXC1SymlJEFQwlClyruUJJ2pQ5UsqmyJpYklajXFJkSyJI2mQuEKUMSIQQtRQllUkJpSpG0wpsJ5C5CFJyaknwkhSVqSEoToSyqSky02F2E6F2EqQtMhKE+EoSpC02FXvh3PUK3CrYgO56hVs3/jv9CnsPtBQYcPi9PzU16yWHpqo8MHxen5qxefA7y/MKhjNB8PN9nfcp7zUqq4e/dvqFNVLA6T8XRV8PZLj5H56Lht8tYMM/G0ddSP1VKPJfHis9kH2qF9PgpHNBefRX3uDRJ0CsYYKVRwa+oWFxAaC13ekwIdslxTZlgZlEM7w6ZuvWPoUQwS/oXWSlXPY1AWdm+Jbma5vlEgEQdNfRSZviT2lzWHTXuslQxAPaHVd/RLHatC0mmxofW55tQyRu7kT09+tHC6lHsQXVgKpc6WuDjMu01AgLR/anbMbTpOaxoc6o/M4NAc6Gj4jueSk4OwmjUsqbn0qbnS/vOY0nSo6NYlc7/+yXSJC436qYtbp4QyvXp0qU1HhtQOLXUiDn6FoA2Ptpuq1PHKL3loD2+AfqT005+imxXBH070167mijmzhxc3UAd1gbvI0GyzmIXDalxmp/DLA2dNBA1jYKQZMjx/I99vskyGPmlob6pTYO9E8wREe8H0Q6rcUcmaSNSAANTHMDw15qDHaLiM73EkOyAOcXHL3iIJ3Aj5hRYfaNdScTBd3h4wAP7q3Hk5DCGh5v3/AOkzRGBqr5KxRAeJYZ8RsR6KOtVDPi06c1Hw7/ikeLT8iFAHGrca83aeQ2HyV+Pxl5Ggj2u/RIwUbJ2Vlly1xjY9RCfUqBolxhR3mHuc4HY8/wBQqd6/NUI8NArbvEHsjc6gdwAe99x7kBGHEUrrLxpMajwkQplRuqbnxDIjqCrtEHKM28aq7jTSPe5jxsODRF/NRvaAAQu5UsqeFwq9SjtNITMqeUoQpG0zKuFqkhdypI2q5akQpSxNc1BOtRwknwkilalhKE6F2E6lFaZC7CdCUIpWmwuwnQlCSFpsKniNUZYnWRor8Knd1MhksBHjpProqWcf8JF0DsTRNfJSRfyVbDqoaTJiY/NSXlxnhjO8SeWvoPFdo3Gcw2m3rt+i1GEYWG94gAnbSIH6rNhaXY3lMeNPF6TZvmrT5ZBG7U4b+qq4FgnZNz1YzHXXZoHj1QHELhpuy4GW9o0yOYBEkey9CbQBEESDoQeYOmqktcCpOcGilT1IH+G3STHgop8b/GGtNBu+6oxZdyEkWTshNe/pm4pU6r2fd6zD3yA5ocHGCT4bDpugfF2AUqV2ylZO7TtGtOVrg/K9xIDQ4byAD0lewf8Ap6h2IpGjTcwCA0sbAkyTtoZ10TLHhi2tjmo0WMcfxAS6DyzEkj0XO5OaZH6j8lowsbEKCxX2n2LvulF3xdm+Hn+ZgE+Ut+arcIcRUadpTpEudVNRzeya0l5zvJBHKADMzyK9FubMOBDgC0gggiQQfEHdCaeD0LeTRo02OMglrQDHhO4CpB4LdJT72orye7vO1vibpxDRUe07kMAzBoA5AGPqh95DaxgktlpDiCJbpBAPIr0fF6dAVWvr06RmQSaYc4xEGZA06gqe8wqjWDahbTqCCGugH4fwmRI3GhHPqrAkLWh9Gvon6hdLIcUYjSq21HsyJ7pyjcQ0h511jNz5odhbwKDiTtmkTtIEe5+i3T7CidTTYTtJY06DQASNhss7j76dJpy02S6NMgAMH8UJsU5DvZG9oloe3Ss5g1cMqgmNiNTHhzSqNNGuHEEDNmHlP1RHCXNqtOZjJBA0aI8Qilai12jgCOoWnHjh7dQO/wC8qtLkljtJG37wqL8TpugNJe4nQAGZ840QrFrUsqZuR1nrzHTxR+jasYe40DqBr7rtamDykfiETI8lNJGdHvHZQRTgPrej3QU37Y01PhGqsN2106KU2TB3mCCNxGolNhdNhSvnZ5jiPQDj1vr9E+QBpoJqRXYShXlGmwlCdCUJUkuQlC6uyhSSYQmkKQrhSpG0zKkupJJWpIShSQlCdSZaZCUJ8LsJIWmQlCfC7CNIWmQqmKD9n6hXoVPFh+z9Qqud/wAd/oVJEfbHqpOEbTO9xOzcpjrrC3NOgsr9n9OXVvKn/wB629dzKVN1SoYa0S7y8li4bv8AA2+l/cqHMsykKpWuGUW5qrgxo5n6Abk9E7AOLLR1ywdpEkgF7XMaSQQIcRG/isNxzfF9yaY+GmGgDq5ocT56geiI8SWle4o02ss6tNtBjpcYPca0TtsIaSVWyMhzxIwcDbg79/RS4+M1mlx5P0XstV7WNLqjg1rQSXOIAAG5JOgCylz9pVk10dq5wmMzKby33jX0lCsdwm+vcHs2ta41B/i0y4Bz2szMpuJJg6NB1P4pQfil9GhhFG07Sm+4ZUa6o1jg/KT2jnyW6SC4N3kwua8sE0e60Q0L0qjXbWptqU3B1Nwlrm7Efl/YoDX4ktzWFFtQOeQ8uy6saGNLnZ37DQFD+AcPbdYR2NaSw1ajYBIMSx+hH8RJXn3B+GtuL1lKoTkcH5w0wXNa0uLZGwMQeia2Ie1Z4SLQvQrDGba6e5lF4c4A6ZXCW7EtJGo2+qpsvrei8W9N4zOdq1veghp1qO5QJ3M6+a7a/ZxTo16j+0JpOa5rGCQ8B4gy/oJjxn386ZbxcFjZID3N03c0EgiR4j6pzIw4lrSa7I7FbO44otwXBr8zhMaENcf5tvVDr2oKrCKgEcjmgDxmfTVZ/GbHsXNGxc2SBpzI/JFMWs81qyqSZDGc9DOUGR46rRixWt1WNxuq7ngadJ2OykwrJDm0zoIzROpPgTvspq96wODJGYmIGsefghvD1MOZUBnXKDGhghyHUraa+QTGct6xJH0VoP0saWtG6iMQe9wc47I63FKWbLm12mDE+eytu030HP0QDHrZrHtyANluoHQqziNU/dWfxZA7+mfqAneYQXB3RRGBrg0t691M/FqYdIdPI6GCPOE58ToQQdR1B1VFjf8Akj/NPrnATsGsQ5hf+IOIGuhGXXT1U2HlugmF8Oq/z8FZEYLCB/1JVqEoT4XIXYUqdpkJQnwlCFI2mQuQpIXMqCNpkJpCkyrhCSVpkJJ+VJJK1NCUJ0JQn0orTIXU6EoSStNhdhdhdypIWmwqGLvHZxImRpz5ojlRnA8FpVAXVKbHEn8TQdtOap5zXOhLW9dt09jwx2ooR9n9/SpPqiq9rMwZlLyGgwXTqdJ1CIcY8S06rW29u4Pzvb2jm6tgEZWg89dTHgFqLbhy3/6FH/6mfoiFHhO10P3elIIOjGiCNdICwRBK2LygRSeZY3SeYQV5x9o2DOo3XagTTqRDuQe0BpafQA+/gtbT41s3Uc1Spo+m5j6TWk1O+wsc0N2nXeY6rZ18LZVYWVGh7XbtcAQfMIbacCWtF3aUqDQ4GcxzOynxbmJAPkmvjLXP0kU7m/6+ae12prQ4G29lieOuIrhtjaUCHUg9jjVA0c4gM7jiOQkkj+ITshWNX1ucItqVuQXh7X1wGmQ8Ne0moY5l0DXYL2u2wShc0nULmmyoDDmh4nUAiQdwdeSz/FXDlva2NZlKhTDAA9zGiM2Vw3fqZAkg6x8lg5ZEcxbXW/W1ejNsBXnvBuPdnbhhrimGOe/IIEzlJe9zhryAA67oJwTiTLe+p1KolkVAdQ34mOA1Og1IW7tMAoCi1opMIc1jnS0EuMAgu8Tr5KtVwW2kt7KnI37jQf1Wt/8APBAFgH6lUzl6STRI+y0GJYix9u6qx2jWkua4gFnLveIMgSNDI56Lx7B6gbcsJIAz77DWQPTVejVqIbTq0CA0VGNpvD2wQGVKbxlB6sCojAKER2bIHPK2fdMi8OLXksO1ikDmMDKcNysrxfUBrNAMwzXpLnGD9fVWsQumGxaA4SW0xlBEyMsgjlELQV8JpElxpsJO5LQT80/DOFmXFQMpUWFxk6gAQBJJlW3wOaXuJFEfJQNna4MaAbB+ayXDFRoFQOIB0OpA0EzuqFGqPvWadO1JnlBcYK3N7w7SpuyupU56NEKjUwml/wBNn9I+qiGM50bdJBA3vupDkNbI7U0gnauyzvErh2jRzDdeklTVb1jbVggPJAbE6Agc42Rl+H0yZLGknmWg9EIxqnTY0MawAvMyNACNAT7lMliczU+xujFI14ZHR2VSwZSMNq1nCmRmcG6AO8DIPujz6dIVG/diDSIMQZIcNw7rz18UEHDbs4Znb3tiQYV7AcJc24q0swJYyZExmlpA15wXBZclsJB224WqypGAjfflS1acEhMhWLhuqihd5gTefjMkPJH14P1WPM3RIWpkJQnQlCuKO02FyE9JKkrTIXCE+FwhCkbTIXFJlSSStSwlCfCUJyitMhKE+F2EUrTIShPypZUkLTYWswOnFNvl9Vn7Cy7VxbMQ1zp/lEgepgeq0eAa0meQWXk5LDJ5A5Av5qR0LhEJDwTS0FizxRi3ZMIfeAUKTakT3czvz+X0RLC7ltRoe0yCJWU3KZKHaehpWDjPiLdXUWiFO2nZAONeIRRp/d6R779439Vob7EWW1B1R51iR+QWL4KwY3td93XEtDiWzzdv7BYTpDkS8+yP399y2g0Qx8bn9+n3Wjs6DhSpl3xhoJ8ZhPxKqXsy1qeYPBa7XKSCIcQI1PtuiVdoYMz9t9dPfospjda6uK1E06eWi54DXEgCIPLcCJgka+qdkTxTPEbhY79vT93UTcVzWF4+SI2WAUqQa6nmLGs7oLi5sNB3nmI2Kw4vDcPfWefic4MbObI0EiAeuh2Gy2N7iNSyqdmS1xEnKTLT49fBSX2GWzLd9U0GtfUIcSGiQS3XUc5008FHEBizec/2xWxv8qEwvnaYh7J6rFmu8OJnMD8TX99jhtDmnQq1hVK3NxTL2uYzXtKTT+yOmmWTLROsdIQ7CHuuHvpsaS5k5o2ABiSfNTvaQTOhB9dFtPiinFxOp9WKNH4jssthkhd/lbbb3sWPh71LxjbC3qSz4HCdNcoGx8tlWwHEuze2oDpG4SunPrMgiY7pPTlPrCB2RNGoaT9uR+RWZizula7GlO5sC+hWtmQNhc3JiGwomuCP/UR4wunOrSC3xZl8OpnxOyq0bkPYHf6lWL+0aaWcbjQ+Y5oPh9cBxHJwzDz5j3BTvC5y0mJ36UzxeAOaJm/oV9/khWLYaKwGsOGx8+R9kVcJT7axdVJDBtqSdAPMrWn06Dr4WFAX6wI+fcs5Rwq5cWtFSSNsvxADnJAj3WupYCKFH9nOcEvLjq9xgZw48zpIHiOqq2QdQug2oMpdTMeTgHtIPgQEQfduNw506Vv2gbyFSnDagHno7/5Fc5lka6bxXzXUYIPl24b2fdSC4zRy1TGzoePJ4DlQyrT8S2EU2ObrkLmH+QuzUz7OhZwtXZeBG8MDsT97/tZGeNMxUeVcyqTKktpUrUcLkKSEoQStRZUsqlLVwhBG1HlST4SSQtTZUsqlyLuRG01Q5V3KpMq7kStBRZV3Kpci7kStJPsjlLneDHH1iEU4Jf2lOk0/ifl8gCZPsqltSHY1CfCFzhK8NKqxjYkQ7yD2kGOsrg83LLM2ZwO9UPhS6WLFEuNE08XZ+q9I4wo/8u8MG1NwA9P0VL7OWl1GDtmPstbiOH9owt8QQdJ3EIVwDgL7agRW/wAQucIBkBoMD3ifIhZ0E3lsf3KsTR63M7BBPtNuIYymOZ28eQ+q12B0m21rTpkZQ1oLhzLjqSfVT1cDpveKlVrXuaWubInKWmWx1nVdrsa4zU+EaxyJHj4hQB5DNI6lSloc4E9AqlxR7c562lEahv75HN38I8OfluJtcWF5dODT3KABJGjc2uUNHoST5dUM434pdVItraXPeYIbvrsApuHsBdZ0yx72ms+ahDZIaAGtgnnvv1Q003Uf9pwfbtI/0s3xOTVv6VOSS+qyfEDNJ+Uo3xvjgZQhm8RAP1CEcP2Zr4xJ1FFrnuPWMrfm75KT7TqgDAG8yi7cMb3/ALP4pAGnPd2/ofm0C+z7EHUq1VzSHDKHPGoMB3XlLvorXE9zmrGozQmNGnkBz8Spvs2oNYyrUqCA8ZWk/iAnNE78lDVNNlVzRqRq2d8pTpnGOX2Tx+EMdgkhp45/K7hdYhslwcx0A6QW/wAw23+qCcSNDXSDr8QKtvuuwfP4HfEPPSQquLWQeAWmfE89VEJHeZ5hO/dJrKYYSOPsn2d2a1F4B1G48xH5IRlLWZudOoJ/lf8A+Tf8ykwFxZcZeRBBHzRF1tL3MMAVWuZPg74mH+prVZ82p9Y67/lRGHVj6D02/Cj7bSVqbMtp2tMSA6s5gJPIvIBJPSR7LC0a/wCzg7jTr4QjuIvcaFJo30DfMwB9Vb8Rl1Bre+6oeEQhjnvPI2QXFcUfUvqlX92qcoGwbTORjR0ytAWor1RUB7Md6nFVviY0e0eMtJ9QFi7lw7euG7dpUjyzmEVwfEScp5jT2UGQ0aWlT4jjre1auo3tmsg91zSx3nOZh+ZHoFmK9uWOLXDUGD6LS4fUBeQ34Scw6azHzKbxNh8/tW9A78j+XstXwLM8qQwu4dx6/wDv4UXiMGtvmDkfZZjIuZFNlXMq7W1z6hyrmRT5FzKlaKhyrhap8qaWoJKLKkpMqSSCs5VwtU2RLIm2lahyLuVTZF3IlaChyLuVTZF3IhaSiNQupPpt3J/JP4dw4i5zP/dYWnbb+6fbgMqSdnaHz5FOvar6dZpYNHCPUf7rzbxKN8WXIHdTfwO67XCe2THYW9BXxGy9rt7sPY0jmAVM3RZ3gqs51uQ78LyB5EB3/cVo3bKqEDsV3tM2izvFWIGnTyMaXOd3KbW6uc47AI60Eeu6p4k6nQmq74g0gE/hB3jqUCiOVmMKwVmGUnXN25puHA85FMH8LTzcdJPoOs2AV3VaVS4qadqSKY5im3merjr5ALzni7iCpdvIJ/Ztd6Egre13upWbBoIoM5cyxqfISRqKLBR0BR8Ftaw3dQ7urZJ/hYwO+rz7LN/aDeh9UM5hwmOuu60nCNvNkXnd9aq70BFMf/hYHiC4LruNy95b7kNEeqLATIB2/oJjyBG49/7K1Vpdg2NKlUZHd/ZP2AAJEg+nzWOvi/7xmJnUBrhzgleg8TWTWWopHTsmDI7nLQAR5Feff8QZlM/3nzUTTZtSPbcYbdFNxuzqZodtE+YO0dP7qLBH/GwnlIlW6OOCuwMq/EJyVNiRza7/AFuqxpZXSPkndKKay9nHlJlPs6wcnYhdgmRyMqOqSSFBdaojlOJ2ITMWbkqZm6tqQ/TkXake6OC6BdbA6w9k8/xg/kglocxDHbFXqFuaT87tWUf2hnnljK3zLsrfVSuJfV9FAyow6uqztvU+Jx6k+uqt8P1uR5fmhT3kiPEyVYwt+SoOuisTEEUqeO0tdq7r0HCa+R0+Oi0b2tfodWuEehWOsquiO2d4QADyVOyDYWhV7IFfWRpPLTyOh8RyKgyrV4laivTkfG0SOo5hZrIvQPDs4ZUOo/yGx/PxXL5eOYH106KDKuZVZbSlWqVJrDJIPzj+6vOkDVXa0uQ82bonKfYrjqB6e8o3UxgBsBszuhdZ4OwhRske7kUnvawcG1UypKbKkprUKs5EsinyJZE201QBicGKbIu5ELSUORdyKbIlkStJQOpSIUtvSdWaGATUa8ARuZ0+hUmRb/gjhU0Qa1Ud98ZW82tjc/xH5LmfH42OYx//AGuvgtvwiVzXOb0q/ijeA4X93oNYfiAlx/iO/wCnorlRymIhVLyoGAudoAuWW0d0y5uQxpJMLzDjTiovIp09czsrep8T0Cl4s4uJLg090aDqUJ4Iw77zcOrVdRTAjwzHb2hPEZLC88BN8wNeGdSp7vhju0qLBL3ubmPmRmJ6ASfRaXi6qRTDWgmYaANz4D8kbtaTQ4vjWInwHRR/dw+s1x1DNR5+KgJNUrAoG1SNH7nYNYf/AG6QB6vOrv8AMSsdwxw+bi9ZWeDkpHOergczR/VB9FsuLBnFOnOhfmf/ACtkx7wrmGURTomAAN0Q4g2EC0FtFZfjrEYaR47LAWOG9vm6An1Rrja8L3u8G6a8zzUXC57hPMwpGAhmpUcx5BAHRAfuDgfL09lcp0iRJRm6t2ipqPi1b58x4KCs2dE0uVmEh7NQQ6o1RVGK8+hooXUkrUhaqdhTmq3zRzjx4o21Ok34qrs7/HKzb0zH/KqOGUYuaY8XAfNQ8ZVzXvan7tM9k0dGaH3dmKmaeqrvHRZ2hSkrTYNg0AVHt02aDzPM+QTeHMID6oDthqQtPdOzO00aNAOi1PDMfz5wT/Fu5/oKlmS+TFtyUI+75Dpty8Qi2GvDuqiyJ1qMj+h+RVjxPwsRNMsPHUdvT3JmDnF7hHJz37o22j2cOG0odj+E5HZ2fC7UjwJ/IovGZsLmaW5H+XmFk4Ga7Fl1DjqO4V/LxhOyuqyWVNyIhd2eR0cuRVcsXoEcrZWB7DYK5N7HMcWu5CrZFzIrBYuZE+01QZElPkSStBXKtAtMEahKlbOcYaC4+ABJ9gjv/DBVGbNBjUnRuvzWrtLmjb0wWhrdIMRPXXqsuTN0AULKvtw7O52Xm76BaYcCCNwRB9ilkWxvOJGZnQJBBHjPn03QC/rsee4xrR0EH/ZSxZDn8tpRyY4ZuHIaGJwYrVC1LiAAT/rxWrwrhOm8NLwdPi1Op8B0Sny44Bb0IsZ8v8VU4N4a7RwrVR3GnuA/iI5noPqt+o6VIMaA0QAIA5ADZcfWhcZl5TsmTW74DsF0MEDYWaQnVKgaJKwPHXEmWmRMeSLcSY8KTTrryC8g4jvHVnnMduXVU+dlaG26A3GIPfULnHTk3kB/rmvUvs2rU30n5ORZmB3BIduvKnUV6L9krSG3HnSPyqKyZSIyzofyq3kgyCTqPwtzX6bKJ9fIFYqtlVazZInoqJV0IRjNfUAyXSIHkVZrYwGUu8YACH4o/NXLRvogeLPL3dmDoPiP5JVafazmOXPavcfEkj1SwnGOyblDC53SVdusOa3Up+FsDRJ8VOHezSqSRCQ+0iFrg9W5h1QhjeQG/uo7zCzTfBMg7O8ekeK7c40aQ8J2HP2Qi44gqPcDpAMx9VHRKlYI4xTUco4dIVStbZSi1hdCAd5Aj1UGJUJdPioQTau6RSBOfkrMd4OH1QzGSW3NXrUef6jmHyKL3VrIQnHNXMf++yD/ADM7p+WVWYzeypyijaM8HvntDzDYHrojGRZPhy/7KsJ2d3SvV8D4Za8Z6sFhbIAJ95H0XReFZMcMbw7m79Vi50L5HtI4pZTIuFi02KYNRZ8Di0jSD3p6qbAsAp1KbjUB3LQQSPUcv9lsuy4yyzxxSzxjSB1BC8LrSIO4Vy5t5EjddusBNs3Pmkg6iI7vM+kj5qai7MFxGXEIpSGcdPRdPA8vYC7nqg9VucZXf7IfXssgkkSfwiSY8doR29teYVA0g8gOMeJAmPRX/DPEDju0PPsn6fvVU87DEo1NHtIQWLmVGLvCQ0gMqNf48oPzVR1kenoV1zZ2OFgrnzA8chUsqSuixd+6Uk7zW903yndlM2oQIBMJhE7knzJUmVdyKHbspfa7qINTw1PDEcwLhs1iHP0p/N3l06qOadkTdTzsnxxOe6mrnDuEvrGTLaY3PifBv6rd0aQYAAIATbeg1jQGgAAQANlypUXI5WSZ33wOgW9DF5ba6pz6qBY3jIpNJJU+JYkKbSSV5jxBjZquMHQKmSrLW2o7jHe2uHZtYa4jwB/WFlLqtLz5qyx+Rj383HK3y/EfePZD2CTqi0Iu7JzaS9B+ytsOuB0pH2NT9ViGN00Wx+zeqW3L/wB11PKT/FII+QcjueE3hb247sofWrSQB4opcmUKr6KBxUzQsxdXQpvuKnMFrW+cLMtuyTPqVocUtw4OB/E4uP0hZ66eAclPcotScFBXuS7UnRVf+IRo07cyPyKv1sKYR3i73ge0IVXtmtOk+6uQPhG7tz9FTnjnOzaA+qddXRfqSSeqgDlrOH8Gpvt8z2NLnlwBIkgfCInbYlZCoC1xadwSD5gwVZyoqDXgUHBVsQlupjjZBWuwCrmpt6S32P6QjlS3kLJ8M3HxDwIPuI/JbG3fLVjSCnLcjNsCC39CAs3f0s1J45sPaDy2d+R9FrcRYs4+BUGbYy0+ThB+qfEd1HMLCzjKkFek4FxBUqUGhryMoggLze4tixxadwSPYwjHC2I9nVDTs7RaWNKIpA48dVmysL2Fo5W7bcnn3vMlW6OP1WRlgAclSITIXVljHchYokeOqs3eLPqmXk+QMD81LhVxy/1CHkJ1CrlcCs/xDEbJDbBu3f8AIVvFyXNkpx2K0ZpyEIvLfKdEWt6shMuaUhcit5AKgJ1H+6j++OGx+itVqeUqtXpcx6rf8NzBtFJ8D/X4WXmQOHts+P5URrOPMpJhKS6KgsbW7uroSSSRSWl4e4bzgVKvw7tb49T06LXspgDRdSXHZcz5ZTqPBpb8EbWMFJPehl7dZQUklUKnC884mxovdkaT1WaumaQNzp7pJKM8qywbFDb94BDeTRAUFBslcSUw4UB5Vtg0EblbfArTscjR8Ugk+Ljv+iSS1MFjTHK481X0KoZTiHsHvWxe/uShN3V0K6ksNy1WLN4iJBWXoUorO6N+ZKSSI4KJ/kFYuakBBKp7xSSTo0pV6Bh9DJSY3wY0esa/OVhOI6OW6qgc3B39TQ4/MrqS6fxFoEDa6EfYrn8QkyH96pYBWirH7zT8oP6rcYbV0hJJctNyuhg/iuYg3RZTEmRr4JJJsfKfJwq2KUM0P/eaD67FCgMpkckklaCpFeg4Le9rRaeY0PorpC4kuqwHl0Db9Fh5TQJTSaQmEJJK6qxRDCrn8Ph9EWOoSSXEZbAyZ7W8WV00Di6JpPZULyjIQwGCkkq4UxXDaA6zCSSS0xn5AFavsqJxISeF/9k="/>
          <p:cNvSpPr>
            <a:spLocks noChangeAspect="1" noChangeArrowheads="1"/>
          </p:cNvSpPr>
          <p:nvPr/>
        </p:nvSpPr>
        <p:spPr bwMode="auto">
          <a:xfrm>
            <a:off x="77788" y="-738188"/>
            <a:ext cx="2324100" cy="154305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7178" name="AutoShape 10" descr="data:image/jpg;base64,/9j/4AAQSkZJRgABAQAAAQABAAD/2wCEAAkGBhQQEBUUEBQVFBQVFBQUFBQUFBQUFBUVFBQVFBUXFRQXHCYfFxkjGhUUHy8gIycpLCwsFR4xNTAqNSYrLCkBCQoKDgwOGg8PGi8lHyQpLyo1KiksLCwsKS8sKSwsLCopLCwsKiwtLC4sKSwsLCwsLCksLCksKSwpLCwtKSwsLP/AABEIALcBEwMBIgACEQEDEQH/xAAbAAABBQEBAAAAAAAAAAAAAAAFAAIDBAYBB//EAEIQAAEDAgQDBgMFBgQFBQAAAAEAAhEDBAUSITEGQWETIlFxgZEyobEHFELB0SNSYnKS4TOi8PEVJFPC4hZDgpOy/8QAGwEAAQUBAQAAAAAAAAAAAAAAAQACAwQFBgf/xAAyEQABBAEDAgMIAgIDAQEAAAABAAIDEQQSITFBUQUTcSJhgZGhsdHwMsEj8TRC4RUU/9oADAMBAAIRAxEAPwDyCEoT8qWVd9SpWmQuwn5UsqVIWmQuwnZV3KjSVpkJQn5VBXqlvLTxlRyytibqdx6WiN9gpIShQ07gu2aPdONzlPfbHUaqBubCW6rNd6NfOkdB4UsJQnNgiQqrrk54jSYUk2RHCAXdTSABPCsLqdlSyqymWmwup2VLKkha5CcAnNZ0XY6IIEpq5CclCSCZlXC1SymlJEFQwlClyruUJJ2pQ5UsqmyJpYklajXFJkSyJI2mQuEKUMSIQQtRQllUkJpSpG0wpsJ5C5CFJyaknwkhSVqSEoToSyqSky02F2E6F2EqQtMhKE+EoSpC02FXvh3PUK3CrYgO56hVs3/jv9CnsPtBQYcPi9PzU16yWHpqo8MHxen5qxefA7y/MKhjNB8PN9nfcp7zUqq4e/dvqFNVLA6T8XRV8PZLj5H56Lht8tYMM/G0ddSP1VKPJfHis9kH2qF9PgpHNBefRX3uDRJ0CsYYKVRwa+oWFxAaC13ekwIdslxTZlgZlEM7w6ZuvWPoUQwS/oXWSlXPY1AWdm+Jbma5vlEgEQdNfRSZviT2lzWHTXuslQxAPaHVd/RLHatC0mmxofW55tQyRu7kT09+tHC6lHsQXVgKpc6WuDjMu01AgLR/anbMbTpOaxoc6o/M4NAc6Gj4jueSk4OwmjUsqbn0qbnS/vOY0nSo6NYlc7/+yXSJC436qYtbp4QyvXp0qU1HhtQOLXUiDn6FoA2Ptpuq1PHKL3loD2+AfqT005+imxXBH070167mijmzhxc3UAd1gbvI0GyzmIXDalxmp/DLA2dNBA1jYKQZMjx/I99vskyGPmlob6pTYO9E8wREe8H0Q6rcUcmaSNSAANTHMDw15qDHaLiM73EkOyAOcXHL3iIJ3Aj5hRYfaNdScTBd3h4wAP7q3Hk5DCGh5v3/AOkzRGBqr5KxRAeJYZ8RsR6KOtVDPi06c1Hw7/ikeLT8iFAHGrca83aeQ2HyV+Pxl5Ggj2u/RIwUbJ2Vlly1xjY9RCfUqBolxhR3mHuc4HY8/wBQqd6/NUI8NArbvEHsjc6gdwAe99x7kBGHEUrrLxpMajwkQplRuqbnxDIjqCrtEHKM28aq7jTSPe5jxsODRF/NRvaAAQu5UsqeFwq9SjtNITMqeUoQpG0zKuFqkhdypI2q5akQpSxNc1BOtRwknwkilalhKE6F2E6lFaZC7CdCUIpWmwuwnQlCSFpsKniNUZYnWRor8Knd1MhksBHjpProqWcf8JF0DsTRNfJSRfyVbDqoaTJiY/NSXlxnhjO8SeWvoPFdo3Gcw2m3rt+i1GEYWG94gAnbSIH6rNhaXY3lMeNPF6TZvmrT5ZBG7U4b+qq4FgnZNz1YzHXXZoHj1QHELhpuy4GW9o0yOYBEkey9CbQBEESDoQeYOmqktcCpOcGilT1IH+G3STHgop8b/GGtNBu+6oxZdyEkWTshNe/pm4pU6r2fd6zD3yA5ocHGCT4bDpugfF2AUqV2ylZO7TtGtOVrg/K9xIDQ4byAD0lewf8Ap6h2IpGjTcwCA0sbAkyTtoZ10TLHhi2tjmo0WMcfxAS6DyzEkj0XO5OaZH6j8lowsbEKCxX2n2LvulF3xdm+Hn+ZgE+Ut+arcIcRUadpTpEudVNRzeya0l5zvJBHKADMzyK9FubMOBDgC0gggiQQfEHdCaeD0LeTRo02OMglrQDHhO4CpB4LdJT72orye7vO1vibpxDRUe07kMAzBoA5AGPqh95DaxgktlpDiCJbpBAPIr0fF6dAVWvr06RmQSaYc4xEGZA06gqe8wqjWDahbTqCCGugH4fwmRI3GhHPqrAkLWh9Gvon6hdLIcUYjSq21HsyJ7pyjcQ0h511jNz5odhbwKDiTtmkTtIEe5+i3T7CidTTYTtJY06DQASNhss7j76dJpy02S6NMgAMH8UJsU5DvZG9oloe3Ss5g1cMqgmNiNTHhzSqNNGuHEEDNmHlP1RHCXNqtOZjJBA0aI8Qilai12jgCOoWnHjh7dQO/wC8qtLkljtJG37wqL8TpugNJe4nQAGZ840QrFrUsqZuR1nrzHTxR+jasYe40DqBr7rtamDykfiETI8lNJGdHvHZQRTgPrej3QU37Y01PhGqsN2106KU2TB3mCCNxGolNhdNhSvnZ5jiPQDj1vr9E+QBpoJqRXYShXlGmwlCdCUJUkuQlC6uyhSSYQmkKQrhSpG0zKkupJJWpIShSQlCdSZaZCUJ8LsJIWmQlCfC7CNIWmQqmKD9n6hXoVPFh+z9Qqud/wAd/oVJEfbHqpOEbTO9xOzcpjrrC3NOgsr9n9OXVvKn/wB629dzKVN1SoYa0S7y8li4bv8AA2+l/cqHMsykKpWuGUW5qrgxo5n6Abk9E7AOLLR1ywdpEkgF7XMaSQQIcRG/isNxzfF9yaY+GmGgDq5ocT56geiI8SWle4o02ss6tNtBjpcYPca0TtsIaSVWyMhzxIwcDbg79/RS4+M1mlx5P0XstV7WNLqjg1rQSXOIAAG5JOgCylz9pVk10dq5wmMzKby33jX0lCsdwm+vcHs2ta41B/i0y4Bz2szMpuJJg6NB1P4pQfil9GhhFG07Sm+4ZUa6o1jg/KT2jnyW6SC4N3kwua8sE0e60Q0L0qjXbWptqU3B1Nwlrm7Efl/YoDX4ktzWFFtQOeQ8uy6saGNLnZ37DQFD+AcPbdYR2NaSw1ajYBIMSx+hH8RJXn3B+GtuL1lKoTkcH5w0wXNa0uLZGwMQeia2Ie1Z4SLQvQrDGba6e5lF4c4A6ZXCW7EtJGo2+qpsvrei8W9N4zOdq1veghp1qO5QJ3M6+a7a/ZxTo16j+0JpOa5rGCQ8B4gy/oJjxn386ZbxcFjZID3N03c0EgiR4j6pzIw4lrSa7I7FbO44otwXBr8zhMaENcf5tvVDr2oKrCKgEcjmgDxmfTVZ/GbHsXNGxc2SBpzI/JFMWs81qyqSZDGc9DOUGR46rRixWt1WNxuq7ngadJ2OykwrJDm0zoIzROpPgTvspq96wODJGYmIGsefghvD1MOZUBnXKDGhghyHUraa+QTGct6xJH0VoP0saWtG6iMQe9wc47I63FKWbLm12mDE+eytu030HP0QDHrZrHtyANluoHQqziNU/dWfxZA7+mfqAneYQXB3RRGBrg0t691M/FqYdIdPI6GCPOE58ToQQdR1B1VFjf8Akj/NPrnATsGsQ5hf+IOIGuhGXXT1U2HlugmF8Oq/z8FZEYLCB/1JVqEoT4XIXYUqdpkJQnwlCFI2mQuQpIXMqCNpkJpCkyrhCSVpkJJ+VJJK1NCUJ0JQn0orTIXU6EoSStNhdhdhdypIWmwqGLvHZxImRpz5ojlRnA8FpVAXVKbHEn8TQdtOap5zXOhLW9dt09jwx2ooR9n9/SpPqiq9rMwZlLyGgwXTqdJ1CIcY8S06rW29u4Pzvb2jm6tgEZWg89dTHgFqLbhy3/6FH/6mfoiFHhO10P3elIIOjGiCNdICwRBK2LygRSeZY3SeYQV5x9o2DOo3XagTTqRDuQe0BpafQA+/gtbT41s3Uc1Spo+m5j6TWk1O+wsc0N2nXeY6rZ18LZVYWVGh7XbtcAQfMIbacCWtF3aUqDQ4GcxzOynxbmJAPkmvjLXP0kU7m/6+ae12prQ4G29lieOuIrhtjaUCHUg9jjVA0c4gM7jiOQkkj+ITshWNX1ucItqVuQXh7X1wGmQ8Ne0moY5l0DXYL2u2wShc0nULmmyoDDmh4nUAiQdwdeSz/FXDlva2NZlKhTDAA9zGiM2Vw3fqZAkg6x8lg5ZEcxbXW/W1ejNsBXnvBuPdnbhhrimGOe/IIEzlJe9zhryAA67oJwTiTLe+p1KolkVAdQ34mOA1Og1IW7tMAoCi1opMIc1jnS0EuMAgu8Tr5KtVwW2kt7KnI37jQf1Wt/8APBAFgH6lUzl6STRI+y0GJYix9u6qx2jWkua4gFnLveIMgSNDI56Lx7B6gbcsJIAz77DWQPTVejVqIbTq0CA0VGNpvD2wQGVKbxlB6sCojAKER2bIHPK2fdMi8OLXksO1ikDmMDKcNysrxfUBrNAMwzXpLnGD9fVWsQumGxaA4SW0xlBEyMsgjlELQV8JpElxpsJO5LQT80/DOFmXFQMpUWFxk6gAQBJJlW3wOaXuJFEfJQNna4MaAbB+ayXDFRoFQOIB0OpA0EzuqFGqPvWadO1JnlBcYK3N7w7SpuyupU56NEKjUwml/wBNn9I+qiGM50bdJBA3vupDkNbI7U0gnauyzvErh2jRzDdeklTVb1jbVggPJAbE6Agc42Rl+H0yZLGknmWg9EIxqnTY0MawAvMyNACNAT7lMliczU+xujFI14ZHR2VSwZSMNq1nCmRmcG6AO8DIPujz6dIVG/diDSIMQZIcNw7rz18UEHDbs4Znb3tiQYV7AcJc24q0swJYyZExmlpA15wXBZclsJB224WqypGAjfflS1acEhMhWLhuqihd5gTefjMkPJH14P1WPM3RIWpkJQnQlCuKO02FyE9JKkrTIXCE+FwhCkbTIXFJlSSStSwlCfCUJyitMhKE+F2EUrTIShPypZUkLTYWswOnFNvl9Vn7Cy7VxbMQ1zp/lEgepgeq0eAa0meQWXk5LDJ5A5Av5qR0LhEJDwTS0FizxRi3ZMIfeAUKTakT3czvz+X0RLC7ltRoe0yCJWU3KZKHaehpWDjPiLdXUWiFO2nZAONeIRRp/d6R779439Vob7EWW1B1R51iR+QWL4KwY3td93XEtDiWzzdv7BYTpDkS8+yP399y2g0Qx8bn9+n3Wjs6DhSpl3xhoJ8ZhPxKqXsy1qeYPBa7XKSCIcQI1PtuiVdoYMz9t9dPfospjda6uK1E06eWi54DXEgCIPLcCJgka+qdkTxTPEbhY79vT93UTcVzWF4+SI2WAUqQa6nmLGs7oLi5sNB3nmI2Kw4vDcPfWefic4MbObI0EiAeuh2Gy2N7iNSyqdmS1xEnKTLT49fBSX2GWzLd9U0GtfUIcSGiQS3XUc5008FHEBizec/2xWxv8qEwvnaYh7J6rFmu8OJnMD8TX99jhtDmnQq1hVK3NxTL2uYzXtKTT+yOmmWTLROsdIQ7CHuuHvpsaS5k5o2ABiSfNTvaQTOhB9dFtPiinFxOp9WKNH4jssthkhd/lbbb3sWPh71LxjbC3qSz4HCdNcoGx8tlWwHEuze2oDpG4SunPrMgiY7pPTlPrCB2RNGoaT9uR+RWZizula7GlO5sC+hWtmQNhc3JiGwomuCP/UR4wunOrSC3xZl8OpnxOyq0bkPYHf6lWL+0aaWcbjQ+Y5oPh9cBxHJwzDz5j3BTvC5y0mJ36UzxeAOaJm/oV9/khWLYaKwGsOGx8+R9kVcJT7axdVJDBtqSdAPMrWn06Dr4WFAX6wI+fcs5Rwq5cWtFSSNsvxADnJAj3WupYCKFH9nOcEvLjq9xgZw48zpIHiOqq2QdQug2oMpdTMeTgHtIPgQEQfduNw506Vv2gbyFSnDagHno7/5Fc5lka6bxXzXUYIPl24b2fdSC4zRy1TGzoePJ4DlQyrT8S2EU2ObrkLmH+QuzUz7OhZwtXZeBG8MDsT97/tZGeNMxUeVcyqTKktpUrUcLkKSEoQStRZUsqlLVwhBG1HlST4SSQtTZUsqlyLuRG01Q5V3KpMq7kStBRZV3Kpci7kStJPsjlLneDHH1iEU4Jf2lOk0/ifl8gCZPsqltSHY1CfCFzhK8NKqxjYkQ7yD2kGOsrg83LLM2ZwO9UPhS6WLFEuNE08XZ+q9I4wo/8u8MG1NwA9P0VL7OWl1GDtmPstbiOH9owt8QQdJ3EIVwDgL7agRW/wAQucIBkBoMD3ifIhZ0E3lsf3KsTR63M7BBPtNuIYymOZ28eQ+q12B0m21rTpkZQ1oLhzLjqSfVT1cDpveKlVrXuaWubInKWmWx1nVdrsa4zU+EaxyJHj4hQB5DNI6lSloc4E9AqlxR7c562lEahv75HN38I8OfluJtcWF5dODT3KABJGjc2uUNHoST5dUM434pdVItraXPeYIbvrsApuHsBdZ0yx72ms+ahDZIaAGtgnnvv1Q003Uf9pwfbtI/0s3xOTVv6VOSS+qyfEDNJ+Uo3xvjgZQhm8RAP1CEcP2Zr4xJ1FFrnuPWMrfm75KT7TqgDAG8yi7cMb3/ALP4pAGnPd2/ofm0C+z7EHUq1VzSHDKHPGoMB3XlLvorXE9zmrGozQmNGnkBz8Spvs2oNYyrUqCA8ZWk/iAnNE78lDVNNlVzRqRq2d8pTpnGOX2Tx+EMdgkhp45/K7hdYhslwcx0A6QW/wAw23+qCcSNDXSDr8QKtvuuwfP4HfEPPSQquLWQeAWmfE89VEJHeZ5hO/dJrKYYSOPsn2d2a1F4B1G48xH5IRlLWZudOoJ/lf8A+Tf8ykwFxZcZeRBBHzRF1tL3MMAVWuZPg74mH+prVZ82p9Y67/lRGHVj6D02/Cj7bSVqbMtp2tMSA6s5gJPIvIBJPSR7LC0a/wCzg7jTr4QjuIvcaFJo30DfMwB9Vb8Rl1Bre+6oeEQhjnvPI2QXFcUfUvqlX92qcoGwbTORjR0ytAWor1RUB7Md6nFVviY0e0eMtJ9QFi7lw7euG7dpUjyzmEVwfEScp5jT2UGQ0aWlT4jjre1auo3tmsg91zSx3nOZh+ZHoFmK9uWOLXDUGD6LS4fUBeQ34Scw6azHzKbxNh8/tW9A78j+XstXwLM8qQwu4dx6/wDv4UXiMGtvmDkfZZjIuZFNlXMq7W1z6hyrmRT5FzKlaKhyrhap8qaWoJKLKkpMqSSCs5VwtU2RLIm2lahyLuVTZF3IlaChyLuVTZF3IhaSiNQupPpt3J/JP4dw4i5zP/dYWnbb+6fbgMqSdnaHz5FOvar6dZpYNHCPUf7rzbxKN8WXIHdTfwO67XCe2THYW9BXxGy9rt7sPY0jmAVM3RZ3gqs51uQ78LyB5EB3/cVo3bKqEDsV3tM2izvFWIGnTyMaXOd3KbW6uc47AI60Eeu6p4k6nQmq74g0gE/hB3jqUCiOVmMKwVmGUnXN25puHA85FMH8LTzcdJPoOs2AV3VaVS4qadqSKY5im3merjr5ALzni7iCpdvIJ/Ztd6Egre13upWbBoIoM5cyxqfISRqKLBR0BR8Ftaw3dQ7urZJ/hYwO+rz7LN/aDeh9UM5hwmOuu60nCNvNkXnd9aq70BFMf/hYHiC4LruNy95b7kNEeqLATIB2/oJjyBG49/7K1Vpdg2NKlUZHd/ZP2AAJEg+nzWOvi/7xmJnUBrhzgleg8TWTWWopHTsmDI7nLQAR5Feff8QZlM/3nzUTTZtSPbcYbdFNxuzqZodtE+YO0dP7qLBH/GwnlIlW6OOCuwMq/EJyVNiRza7/AFuqxpZXSPkndKKay9nHlJlPs6wcnYhdgmRyMqOqSSFBdaojlOJ2ITMWbkqZm6tqQ/TkXake6OC6BdbA6w9k8/xg/kglocxDHbFXqFuaT87tWUf2hnnljK3zLsrfVSuJfV9FAyow6uqztvU+Jx6k+uqt8P1uR5fmhT3kiPEyVYwt+SoOuisTEEUqeO0tdq7r0HCa+R0+Oi0b2tfodWuEehWOsquiO2d4QADyVOyDYWhV7IFfWRpPLTyOh8RyKgyrV4laivTkfG0SOo5hZrIvQPDs4ZUOo/yGx/PxXL5eOYH106KDKuZVZbSlWqVJrDJIPzj+6vOkDVXa0uQ82bonKfYrjqB6e8o3UxgBsBszuhdZ4OwhRske7kUnvawcG1UypKbKkprUKs5EsinyJZE201QBicGKbIu5ELSUORdyKbIlkStJQOpSIUtvSdWaGATUa8ARuZ0+hUmRb/gjhU0Qa1Ud98ZW82tjc/xH5LmfH42OYx//AGuvgtvwiVzXOb0q/ijeA4X93oNYfiAlx/iO/wCnorlRymIhVLyoGAudoAuWW0d0y5uQxpJMLzDjTiovIp09czsrep8T0Cl4s4uJLg090aDqUJ4Iw77zcOrVdRTAjwzHb2hPEZLC88BN8wNeGdSp7vhju0qLBL3ubmPmRmJ6ASfRaXi6qRTDWgmYaANz4D8kbtaTQ4vjWInwHRR/dw+s1x1DNR5+KgJNUrAoG1SNH7nYNYf/AG6QB6vOrv8AMSsdwxw+bi9ZWeDkpHOergczR/VB9FsuLBnFOnOhfmf/ACtkx7wrmGURTomAAN0Q4g2EC0FtFZfjrEYaR47LAWOG9vm6An1Rrja8L3u8G6a8zzUXC57hPMwpGAhmpUcx5BAHRAfuDgfL09lcp0iRJRm6t2ipqPi1b58x4KCs2dE0uVmEh7NQQ6o1RVGK8+hooXUkrUhaqdhTmq3zRzjx4o21Ok34qrs7/HKzb0zH/KqOGUYuaY8XAfNQ8ZVzXvan7tM9k0dGaH3dmKmaeqrvHRZ2hSkrTYNg0AVHt02aDzPM+QTeHMID6oDthqQtPdOzO00aNAOi1PDMfz5wT/Fu5/oKlmS+TFtyUI+75Dpty8Qi2GvDuqiyJ1qMj+h+RVjxPwsRNMsPHUdvT3JmDnF7hHJz37o22j2cOG0odj+E5HZ2fC7UjwJ/IovGZsLmaW5H+XmFk4Ga7Fl1DjqO4V/LxhOyuqyWVNyIhd2eR0cuRVcsXoEcrZWB7DYK5N7HMcWu5CrZFzIrBYuZE+01QZElPkSStBXKtAtMEahKlbOcYaC4+ABJ9gjv/DBVGbNBjUnRuvzWrtLmjb0wWhrdIMRPXXqsuTN0AULKvtw7O52Xm76BaYcCCNwRB9ilkWxvOJGZnQJBBHjPn03QC/rsee4xrR0EH/ZSxZDn8tpRyY4ZuHIaGJwYrVC1LiAAT/rxWrwrhOm8NLwdPi1Op8B0Sny44Bb0IsZ8v8VU4N4a7RwrVR3GnuA/iI5noPqt+o6VIMaA0QAIA5ADZcfWhcZl5TsmTW74DsF0MEDYWaQnVKgaJKwPHXEmWmRMeSLcSY8KTTrryC8g4jvHVnnMduXVU+dlaG26A3GIPfULnHTk3kB/rmvUvs2rU30n5ORZmB3BIduvKnUV6L9krSG3HnSPyqKyZSIyzofyq3kgyCTqPwtzX6bKJ9fIFYqtlVazZInoqJV0IRjNfUAyXSIHkVZrYwGUu8YACH4o/NXLRvogeLPL3dmDoPiP5JVafazmOXPavcfEkj1SwnGOyblDC53SVdusOa3Up+FsDRJ8VOHezSqSRCQ+0iFrg9W5h1QhjeQG/uo7zCzTfBMg7O8ekeK7c40aQ8J2HP2Qi44gqPcDpAMx9VHRKlYI4xTUco4dIVStbZSi1hdCAd5Aj1UGJUJdPioQTau6RSBOfkrMd4OH1QzGSW3NXrUef6jmHyKL3VrIQnHNXMf++yD/ADM7p+WVWYzeypyijaM8HvntDzDYHrojGRZPhy/7KsJ2d3SvV8D4Za8Z6sFhbIAJ95H0XReFZMcMbw7m79Vi50L5HtI4pZTIuFi02KYNRZ8Di0jSD3p6qbAsAp1KbjUB3LQQSPUcv9lsuy4yyzxxSzxjSB1BC8LrSIO4Vy5t5EjddusBNs3Pmkg6iI7vM+kj5qai7MFxGXEIpSGcdPRdPA8vYC7nqg9VucZXf7IfXssgkkSfwiSY8doR29teYVA0g8gOMeJAmPRX/DPEDju0PPsn6fvVU87DEo1NHtIQWLmVGLvCQ0gMqNf48oPzVR1kenoV1zZ2OFgrnzA8chUsqSuixd+6Uk7zW903yndlM2oQIBMJhE7knzJUmVdyKHbspfa7qINTw1PDEcwLhs1iHP0p/N3l06qOadkTdTzsnxxOe6mrnDuEvrGTLaY3PifBv6rd0aQYAAIATbeg1jQGgAAQANlypUXI5WSZ33wOgW9DF5ba6pz6qBY3jIpNJJU+JYkKbSSV5jxBjZquMHQKmSrLW2o7jHe2uHZtYa4jwB/WFlLqtLz5qyx+Rj383HK3y/EfePZD2CTqi0Iu7JzaS9B+ytsOuB0pH2NT9ViGN00Wx+zeqW3L/wB11PKT/FII+QcjueE3hb247sofWrSQB4opcmUKr6KBxUzQsxdXQpvuKnMFrW+cLMtuyTPqVocUtw4OB/E4uP0hZ66eAclPcotScFBXuS7UnRVf+IRo07cyPyKv1sKYR3i73ge0IVXtmtOk+6uQPhG7tz9FTnjnOzaA+qddXRfqSSeqgDlrOH8Gpvt8z2NLnlwBIkgfCInbYlZCoC1xadwSD5gwVZyoqDXgUHBVsQlupjjZBWuwCrmpt6S32P6QjlS3kLJ8M3HxDwIPuI/JbG3fLVjSCnLcjNsCC39CAs3f0s1J45sPaDy2d+R9FrcRYs4+BUGbYy0+ThB+qfEd1HMLCzjKkFek4FxBUqUGhryMoggLze4tixxadwSPYwjHC2I9nVDTs7RaWNKIpA48dVmysL2Fo5W7bcnn3vMlW6OP1WRlgAclSITIXVljHchYokeOqs3eLPqmXk+QMD81LhVxy/1CHkJ1CrlcCs/xDEbJDbBu3f8AIVvFyXNkpx2K0ZpyEIvLfKdEWt6shMuaUhcit5AKgJ1H+6j++OGx+itVqeUqtXpcx6rf8NzBtFJ8D/X4WXmQOHts+P5URrOPMpJhKS6KgsbW7uroSSSRSWl4e4bzgVKvw7tb49T06LXspgDRdSXHZcz5ZTqPBpb8EbWMFJPehl7dZQUklUKnC884mxovdkaT1WaumaQNzp7pJKM8qywbFDb94BDeTRAUFBslcSUw4UB5Vtg0EblbfArTscjR8Ugk+Ljv+iSS1MFjTHK481X0KoZTiHsHvWxe/uShN3V0K6ksNy1WLN4iJBWXoUorO6N+ZKSSI4KJ/kFYuakBBKp7xSSTo0pV6Bh9DJSY3wY0esa/OVhOI6OW6qgc3B39TQ4/MrqS6fxFoEDa6EfYrn8QkyH96pYBWirH7zT8oP6rcYbV0hJJctNyuhg/iuYg3RZTEmRr4JJJsfKfJwq2KUM0P/eaD67FCgMpkckklaCpFeg4Le9rRaeY0PorpC4kuqwHl0Db9Fh5TQJTSaQmEJJK6qxRDCrn8Ph9EWOoSSXEZbAyZ7W8WV00Di6JpPZULyjIQwGCkkq4UxXDaA6zCSSS0xn5AFavsqJxISeF/9k="/>
          <p:cNvSpPr>
            <a:spLocks noChangeAspect="1" noChangeArrowheads="1"/>
          </p:cNvSpPr>
          <p:nvPr/>
        </p:nvSpPr>
        <p:spPr bwMode="auto">
          <a:xfrm>
            <a:off x="77788" y="-738188"/>
            <a:ext cx="2324100" cy="154305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7182" name="AutoShape 14" descr="data:image/jpg;base64,/9j/4AAQSkZJRgABAQAAAQABAAD/2wCEAAkGBhQQEBUUEBQVFBQVFBQUFBQUFBQUFBUVFBQVFBUXFRQXHCYfFxkjGhUUHy8gIycpLCwsFR4xNTAqNSYrLCkBCQoKDgwOGg8PGi8lHyQpLyo1KiksLCwsKS8sKSwsLCopLCwsKiwtLC4sKSwsLCwsLCksLCksKSwpLCwtKSwsLP/AABEIALcBEwMBIgACEQEDEQH/xAAbAAABBQEBAAAAAAAAAAAAAAAFAAIDBAYBB//EAEIQAAEDAgQDBgMFBgQFBQAAAAEAAhEDBAUSITEGQWETIlFxgZEyobEHFELB0SNSYnKS4TOi8PEVJFPC4hZDgpOy/8QAGwEAAQUBAQAAAAAAAAAAAAAAAQACAwQFBgf/xAAyEQABBAEDAgMIAgIDAQEAAAABAAIDEQQSITFBUQUTcSJhgZGhsdHwMsEj8TRC4RUU/9oADAMBAAIRAxEAPwDyCEoT8qWVd9SpWmQuwn5UsqVIWmQuwnZV3KjSVpkJQn5VBXqlvLTxlRyytibqdx6WiN9gpIShQ07gu2aPdONzlPfbHUaqBubCW6rNd6NfOkdB4UsJQnNgiQqrrk54jSYUk2RHCAXdTSABPCsLqdlSyqymWmwup2VLKkha5CcAnNZ0XY6IIEpq5CclCSCZlXC1SymlJEFQwlClyruUJJ2pQ5UsqmyJpYklajXFJkSyJI2mQuEKUMSIQQtRQllUkJpSpG0wpsJ5C5CFJyaknwkhSVqSEoToSyqSky02F2E6F2EqQtMhKE+EoSpC02FXvh3PUK3CrYgO56hVs3/jv9CnsPtBQYcPi9PzU16yWHpqo8MHxen5qxefA7y/MKhjNB8PN9nfcp7zUqq4e/dvqFNVLA6T8XRV8PZLj5H56Lht8tYMM/G0ddSP1VKPJfHis9kH2qF9PgpHNBefRX3uDRJ0CsYYKVRwa+oWFxAaC13ekwIdslxTZlgZlEM7w6ZuvWPoUQwS/oXWSlXPY1AWdm+Jbma5vlEgEQdNfRSZviT2lzWHTXuslQxAPaHVd/RLHatC0mmxofW55tQyRu7kT09+tHC6lHsQXVgKpc6WuDjMu01AgLR/anbMbTpOaxoc6o/M4NAc6Gj4jueSk4OwmjUsqbn0qbnS/vOY0nSo6NYlc7/+yXSJC436qYtbp4QyvXp0qU1HhtQOLXUiDn6FoA2Ptpuq1PHKL3loD2+AfqT005+imxXBH070167mijmzhxc3UAd1gbvI0GyzmIXDalxmp/DLA2dNBA1jYKQZMjx/I99vskyGPmlob6pTYO9E8wREe8H0Q6rcUcmaSNSAANTHMDw15qDHaLiM73EkOyAOcXHL3iIJ3Aj5hRYfaNdScTBd3h4wAP7q3Hk5DCGh5v3/AOkzRGBqr5KxRAeJYZ8RsR6KOtVDPi06c1Hw7/ikeLT8iFAHGrca83aeQ2HyV+Pxl5Ggj2u/RIwUbJ2Vlly1xjY9RCfUqBolxhR3mHuc4HY8/wBQqd6/NUI8NArbvEHsjc6gdwAe99x7kBGHEUrrLxpMajwkQplRuqbnxDIjqCrtEHKM28aq7jTSPe5jxsODRF/NRvaAAQu5UsqeFwq9SjtNITMqeUoQpG0zKuFqkhdypI2q5akQpSxNc1BOtRwknwkilalhKE6F2E6lFaZC7CdCUIpWmwuwnQlCSFpsKniNUZYnWRor8Knd1MhksBHjpProqWcf8JF0DsTRNfJSRfyVbDqoaTJiY/NSXlxnhjO8SeWvoPFdo3Gcw2m3rt+i1GEYWG94gAnbSIH6rNhaXY3lMeNPF6TZvmrT5ZBG7U4b+qq4FgnZNz1YzHXXZoHj1QHELhpuy4GW9o0yOYBEkey9CbQBEESDoQeYOmqktcCpOcGilT1IH+G3STHgop8b/GGtNBu+6oxZdyEkWTshNe/pm4pU6r2fd6zD3yA5ocHGCT4bDpugfF2AUqV2ylZO7TtGtOVrg/K9xIDQ4byAD0lewf8Ap6h2IpGjTcwCA0sbAkyTtoZ10TLHhi2tjmo0WMcfxAS6DyzEkj0XO5OaZH6j8lowsbEKCxX2n2LvulF3xdm+Hn+ZgE+Ut+arcIcRUadpTpEudVNRzeya0l5zvJBHKADMzyK9FubMOBDgC0gggiQQfEHdCaeD0LeTRo02OMglrQDHhO4CpB4LdJT72orye7vO1vibpxDRUe07kMAzBoA5AGPqh95DaxgktlpDiCJbpBAPIr0fF6dAVWvr06RmQSaYc4xEGZA06gqe8wqjWDahbTqCCGugH4fwmRI3GhHPqrAkLWh9Gvon6hdLIcUYjSq21HsyJ7pyjcQ0h511jNz5odhbwKDiTtmkTtIEe5+i3T7CidTTYTtJY06DQASNhss7j76dJpy02S6NMgAMH8UJsU5DvZG9oloe3Ss5g1cMqgmNiNTHhzSqNNGuHEEDNmHlP1RHCXNqtOZjJBA0aI8Qilai12jgCOoWnHjh7dQO/wC8qtLkljtJG37wqL8TpugNJe4nQAGZ840QrFrUsqZuR1nrzHTxR+jasYe40DqBr7rtamDykfiETI8lNJGdHvHZQRTgPrej3QU37Y01PhGqsN2106KU2TB3mCCNxGolNhdNhSvnZ5jiPQDj1vr9E+QBpoJqRXYShXlGmwlCdCUJUkuQlC6uyhSSYQmkKQrhSpG0zKkupJJWpIShSQlCdSZaZCUJ8LsJIWmQlCfC7CNIWmQqmKD9n6hXoVPFh+z9Qqud/wAd/oVJEfbHqpOEbTO9xOzcpjrrC3NOgsr9n9OXVvKn/wB629dzKVN1SoYa0S7y8li4bv8AA2+l/cqHMsykKpWuGUW5qrgxo5n6Abk9E7AOLLR1ywdpEkgF7XMaSQQIcRG/isNxzfF9yaY+GmGgDq5ocT56geiI8SWle4o02ss6tNtBjpcYPca0TtsIaSVWyMhzxIwcDbg79/RS4+M1mlx5P0XstV7WNLqjg1rQSXOIAAG5JOgCylz9pVk10dq5wmMzKby33jX0lCsdwm+vcHs2ta41B/i0y4Bz2szMpuJJg6NB1P4pQfil9GhhFG07Sm+4ZUa6o1jg/KT2jnyW6SC4N3kwua8sE0e60Q0L0qjXbWptqU3B1Nwlrm7Efl/YoDX4ktzWFFtQOeQ8uy6saGNLnZ37DQFD+AcPbdYR2NaSw1ajYBIMSx+hH8RJXn3B+GtuL1lKoTkcH5w0wXNa0uLZGwMQeia2Ie1Z4SLQvQrDGba6e5lF4c4A6ZXCW7EtJGo2+qpsvrei8W9N4zOdq1veghp1qO5QJ3M6+a7a/ZxTo16j+0JpOa5rGCQ8B4gy/oJjxn386ZbxcFjZID3N03c0EgiR4j6pzIw4lrSa7I7FbO44otwXBr8zhMaENcf5tvVDr2oKrCKgEcjmgDxmfTVZ/GbHsXNGxc2SBpzI/JFMWs81qyqSZDGc9DOUGR46rRixWt1WNxuq7ngadJ2OykwrJDm0zoIzROpPgTvspq96wODJGYmIGsefghvD1MOZUBnXKDGhghyHUraa+QTGct6xJH0VoP0saWtG6iMQe9wc47I63FKWbLm12mDE+eytu030HP0QDHrZrHtyANluoHQqziNU/dWfxZA7+mfqAneYQXB3RRGBrg0t691M/FqYdIdPI6GCPOE58ToQQdR1B1VFjf8Akj/NPrnATsGsQ5hf+IOIGuhGXXT1U2HlugmF8Oq/z8FZEYLCB/1JVqEoT4XIXYUqdpkJQnwlCFI2mQuQpIXMqCNpkJpCkyrhCSVpkJJ+VJJK1NCUJ0JQn0orTIXU6EoSStNhdhdhdypIWmwqGLvHZxImRpz5ojlRnA8FpVAXVKbHEn8TQdtOap5zXOhLW9dt09jwx2ooR9n9/SpPqiq9rMwZlLyGgwXTqdJ1CIcY8S06rW29u4Pzvb2jm6tgEZWg89dTHgFqLbhy3/6FH/6mfoiFHhO10P3elIIOjGiCNdICwRBK2LygRSeZY3SeYQV5x9o2DOo3XagTTqRDuQe0BpafQA+/gtbT41s3Uc1Spo+m5j6TWk1O+wsc0N2nXeY6rZ18LZVYWVGh7XbtcAQfMIbacCWtF3aUqDQ4GcxzOynxbmJAPkmvjLXP0kU7m/6+ae12prQ4G29lieOuIrhtjaUCHUg9jjVA0c4gM7jiOQkkj+ITshWNX1ucItqVuQXh7X1wGmQ8Ne0moY5l0DXYL2u2wShc0nULmmyoDDmh4nUAiQdwdeSz/FXDlva2NZlKhTDAA9zGiM2Vw3fqZAkg6x8lg5ZEcxbXW/W1ejNsBXnvBuPdnbhhrimGOe/IIEzlJe9zhryAA67oJwTiTLe+p1KolkVAdQ34mOA1Og1IW7tMAoCi1opMIc1jnS0EuMAgu8Tr5KtVwW2kt7KnI37jQf1Wt/8APBAFgH6lUzl6STRI+y0GJYix9u6qx2jWkua4gFnLveIMgSNDI56Lx7B6gbcsJIAz77DWQPTVejVqIbTq0CA0VGNpvD2wQGVKbxlB6sCojAKER2bIHPK2fdMi8OLXksO1ikDmMDKcNysrxfUBrNAMwzXpLnGD9fVWsQumGxaA4SW0xlBEyMsgjlELQV8JpElxpsJO5LQT80/DOFmXFQMpUWFxk6gAQBJJlW3wOaXuJFEfJQNna4MaAbB+ayXDFRoFQOIB0OpA0EzuqFGqPvWadO1JnlBcYK3N7w7SpuyupU56NEKjUwml/wBNn9I+qiGM50bdJBA3vupDkNbI7U0gnauyzvErh2jRzDdeklTVb1jbVggPJAbE6Agc42Rl+H0yZLGknmWg9EIxqnTY0MawAvMyNACNAT7lMliczU+xujFI14ZHR2VSwZSMNq1nCmRmcG6AO8DIPujz6dIVG/diDSIMQZIcNw7rz18UEHDbs4Znb3tiQYV7AcJc24q0swJYyZExmlpA15wXBZclsJB224WqypGAjfflS1acEhMhWLhuqihd5gTefjMkPJH14P1WPM3RIWpkJQnQlCuKO02FyE9JKkrTIXCE+FwhCkbTIXFJlSSStSwlCfCUJyitMhKE+F2EUrTIShPypZUkLTYWswOnFNvl9Vn7Cy7VxbMQ1zp/lEgepgeq0eAa0meQWXk5LDJ5A5Av5qR0LhEJDwTS0FizxRi3ZMIfeAUKTakT3czvz+X0RLC7ltRoe0yCJWU3KZKHaehpWDjPiLdXUWiFO2nZAONeIRRp/d6R779439Vob7EWW1B1R51iR+QWL4KwY3td93XEtDiWzzdv7BYTpDkS8+yP399y2g0Qx8bn9+n3Wjs6DhSpl3xhoJ8ZhPxKqXsy1qeYPBa7XKSCIcQI1PtuiVdoYMz9t9dPfospjda6uK1E06eWi54DXEgCIPLcCJgka+qdkTxTPEbhY79vT93UTcVzWF4+SI2WAUqQa6nmLGs7oLi5sNB3nmI2Kw4vDcPfWefic4MbObI0EiAeuh2Gy2N7iNSyqdmS1xEnKTLT49fBSX2GWzLd9U0GtfUIcSGiQS3XUc5008FHEBizec/2xWxv8qEwvnaYh7J6rFmu8OJnMD8TX99jhtDmnQq1hVK3NxTL2uYzXtKTT+yOmmWTLROsdIQ7CHuuHvpsaS5k5o2ABiSfNTvaQTOhB9dFtPiinFxOp9WKNH4jssthkhd/lbbb3sWPh71LxjbC3qSz4HCdNcoGx8tlWwHEuze2oDpG4SunPrMgiY7pPTlPrCB2RNGoaT9uR+RWZizula7GlO5sC+hWtmQNhc3JiGwomuCP/UR4wunOrSC3xZl8OpnxOyq0bkPYHf6lWL+0aaWcbjQ+Y5oPh9cBxHJwzDz5j3BTvC5y0mJ36UzxeAOaJm/oV9/khWLYaKwGsOGx8+R9kVcJT7axdVJDBtqSdAPMrWn06Dr4WFAX6wI+fcs5Rwq5cWtFSSNsvxADnJAj3WupYCKFH9nOcEvLjq9xgZw48zpIHiOqq2QdQug2oMpdTMeTgHtIPgQEQfduNw506Vv2gbyFSnDagHno7/5Fc5lka6bxXzXUYIPl24b2fdSC4zRy1TGzoePJ4DlQyrT8S2EU2ObrkLmH+QuzUz7OhZwtXZeBG8MDsT97/tZGeNMxUeVcyqTKktpUrUcLkKSEoQStRZUsqlLVwhBG1HlST4SSQtTZUsqlyLuRG01Q5V3KpMq7kStBRZV3Kpci7kStJPsjlLneDHH1iEU4Jf2lOk0/ifl8gCZPsqltSHY1CfCFzhK8NKqxjYkQ7yD2kGOsrg83LLM2ZwO9UPhS6WLFEuNE08XZ+q9I4wo/8u8MG1NwA9P0VL7OWl1GDtmPstbiOH9owt8QQdJ3EIVwDgL7agRW/wAQucIBkBoMD3ifIhZ0E3lsf3KsTR63M7BBPtNuIYymOZ28eQ+q12B0m21rTpkZQ1oLhzLjqSfVT1cDpveKlVrXuaWubInKWmWx1nVdrsa4zU+EaxyJHj4hQB5DNI6lSloc4E9AqlxR7c562lEahv75HN38I8OfluJtcWF5dODT3KABJGjc2uUNHoST5dUM434pdVItraXPeYIbvrsApuHsBdZ0yx72ms+ahDZIaAGtgnnvv1Q003Uf9pwfbtI/0s3xOTVv6VOSS+qyfEDNJ+Uo3xvjgZQhm8RAP1CEcP2Zr4xJ1FFrnuPWMrfm75KT7TqgDAG8yi7cMb3/ALP4pAGnPd2/ofm0C+z7EHUq1VzSHDKHPGoMB3XlLvorXE9zmrGozQmNGnkBz8Spvs2oNYyrUqCA8ZWk/iAnNE78lDVNNlVzRqRq2d8pTpnGOX2Tx+EMdgkhp45/K7hdYhslwcx0A6QW/wAw23+qCcSNDXSDr8QKtvuuwfP4HfEPPSQquLWQeAWmfE89VEJHeZ5hO/dJrKYYSOPsn2d2a1F4B1G48xH5IRlLWZudOoJ/lf8A+Tf8ykwFxZcZeRBBHzRF1tL3MMAVWuZPg74mH+prVZ82p9Y67/lRGHVj6D02/Cj7bSVqbMtp2tMSA6s5gJPIvIBJPSR7LC0a/wCzg7jTr4QjuIvcaFJo30DfMwB9Vb8Rl1Bre+6oeEQhjnvPI2QXFcUfUvqlX92qcoGwbTORjR0ytAWor1RUB7Md6nFVviY0e0eMtJ9QFi7lw7euG7dpUjyzmEVwfEScp5jT2UGQ0aWlT4jjre1auo3tmsg91zSx3nOZh+ZHoFmK9uWOLXDUGD6LS4fUBeQ34Scw6azHzKbxNh8/tW9A78j+XstXwLM8qQwu4dx6/wDv4UXiMGtvmDkfZZjIuZFNlXMq7W1z6hyrmRT5FzKlaKhyrhap8qaWoJKLKkpMqSSCs5VwtU2RLIm2lahyLuVTZF3IlaChyLuVTZF3IhaSiNQupPpt3J/JP4dw4i5zP/dYWnbb+6fbgMqSdnaHz5FOvar6dZpYNHCPUf7rzbxKN8WXIHdTfwO67XCe2THYW9BXxGy9rt7sPY0jmAVM3RZ3gqs51uQ78LyB5EB3/cVo3bKqEDsV3tM2izvFWIGnTyMaXOd3KbW6uc47AI60Eeu6p4k6nQmq74g0gE/hB3jqUCiOVmMKwVmGUnXN25puHA85FMH8LTzcdJPoOs2AV3VaVS4qadqSKY5im3merjr5ALzni7iCpdvIJ/Ztd6Egre13upWbBoIoM5cyxqfISRqKLBR0BR8Ftaw3dQ7urZJ/hYwO+rz7LN/aDeh9UM5hwmOuu60nCNvNkXnd9aq70BFMf/hYHiC4LruNy95b7kNEeqLATIB2/oJjyBG49/7K1Vpdg2NKlUZHd/ZP2AAJEg+nzWOvi/7xmJnUBrhzgleg8TWTWWopHTsmDI7nLQAR5Feff8QZlM/3nzUTTZtSPbcYbdFNxuzqZodtE+YO0dP7qLBH/GwnlIlW6OOCuwMq/EJyVNiRza7/AFuqxpZXSPkndKKay9nHlJlPs6wcnYhdgmRyMqOqSSFBdaojlOJ2ITMWbkqZm6tqQ/TkXake6OC6BdbA6w9k8/xg/kglocxDHbFXqFuaT87tWUf2hnnljK3zLsrfVSuJfV9FAyow6uqztvU+Jx6k+uqt8P1uR5fmhT3kiPEyVYwt+SoOuisTEEUqeO0tdq7r0HCa+R0+Oi0b2tfodWuEehWOsquiO2d4QADyVOyDYWhV7IFfWRpPLTyOh8RyKgyrV4laivTkfG0SOo5hZrIvQPDs4ZUOo/yGx/PxXL5eOYH106KDKuZVZbSlWqVJrDJIPzj+6vOkDVXa0uQ82bonKfYrjqB6e8o3UxgBsBszuhdZ4OwhRske7kUnvawcG1UypKbKkprUKs5EsinyJZE201QBicGKbIu5ELSUORdyKbIlkStJQOpSIUtvSdWaGATUa8ARuZ0+hUmRb/gjhU0Qa1Ud98ZW82tjc/xH5LmfH42OYx//AGuvgtvwiVzXOb0q/ijeA4X93oNYfiAlx/iO/wCnorlRymIhVLyoGAudoAuWW0d0y5uQxpJMLzDjTiovIp09czsrep8T0Cl4s4uJLg090aDqUJ4Iw77zcOrVdRTAjwzHb2hPEZLC88BN8wNeGdSp7vhju0qLBL3ubmPmRmJ6ASfRaXi6qRTDWgmYaANz4D8kbtaTQ4vjWInwHRR/dw+s1x1DNR5+KgJNUrAoG1SNH7nYNYf/AG6QB6vOrv8AMSsdwxw+bi9ZWeDkpHOergczR/VB9FsuLBnFOnOhfmf/ACtkx7wrmGURTomAAN0Q4g2EC0FtFZfjrEYaR47LAWOG9vm6An1Rrja8L3u8G6a8zzUXC57hPMwpGAhmpUcx5BAHRAfuDgfL09lcp0iRJRm6t2ipqPi1b58x4KCs2dE0uVmEh7NQQ6o1RVGK8+hooXUkrUhaqdhTmq3zRzjx4o21Ok34qrs7/HKzb0zH/KqOGUYuaY8XAfNQ8ZVzXvan7tM9k0dGaH3dmKmaeqrvHRZ2hSkrTYNg0AVHt02aDzPM+QTeHMID6oDthqQtPdOzO00aNAOi1PDMfz5wT/Fu5/oKlmS+TFtyUI+75Dpty8Qi2GvDuqiyJ1qMj+h+RVjxPwsRNMsPHUdvT3JmDnF7hHJz37o22j2cOG0odj+E5HZ2fC7UjwJ/IovGZsLmaW5H+XmFk4Ga7Fl1DjqO4V/LxhOyuqyWVNyIhd2eR0cuRVcsXoEcrZWB7DYK5N7HMcWu5CrZFzIrBYuZE+01QZElPkSStBXKtAtMEahKlbOcYaC4+ABJ9gjv/DBVGbNBjUnRuvzWrtLmjb0wWhrdIMRPXXqsuTN0AULKvtw7O52Xm76BaYcCCNwRB9ilkWxvOJGZnQJBBHjPn03QC/rsee4xrR0EH/ZSxZDn8tpRyY4ZuHIaGJwYrVC1LiAAT/rxWrwrhOm8NLwdPi1Op8B0Sny44Bb0IsZ8v8VU4N4a7RwrVR3GnuA/iI5noPqt+o6VIMaA0QAIA5ADZcfWhcZl5TsmTW74DsF0MEDYWaQnVKgaJKwPHXEmWmRMeSLcSY8KTTrryC8g4jvHVnnMduXVU+dlaG26A3GIPfULnHTk3kB/rmvUvs2rU30n5ORZmB3BIduvKnUV6L9krSG3HnSPyqKyZSIyzofyq3kgyCTqPwtzX6bKJ9fIFYqtlVazZInoqJV0IRjNfUAyXSIHkVZrYwGUu8YACH4o/NXLRvogeLPL3dmDoPiP5JVafazmOXPavcfEkj1SwnGOyblDC53SVdusOa3Up+FsDRJ8VOHezSqSRCQ+0iFrg9W5h1QhjeQG/uo7zCzTfBMg7O8ekeK7c40aQ8J2HP2Qi44gqPcDpAMx9VHRKlYI4xTUco4dIVStbZSi1hdCAd5Aj1UGJUJdPioQTau6RSBOfkrMd4OH1QzGSW3NXrUef6jmHyKL3VrIQnHNXMf++yD/ADM7p+WVWYzeypyijaM8HvntDzDYHrojGRZPhy/7KsJ2d3SvV8D4Za8Z6sFhbIAJ95H0XReFZMcMbw7m79Vi50L5HtI4pZTIuFi02KYNRZ8Di0jSD3p6qbAsAp1KbjUB3LQQSPUcv9lsuy4yyzxxSzxjSB1BC8LrSIO4Vy5t5EjddusBNs3Pmkg6iI7vM+kj5qai7MFxGXEIpSGcdPRdPA8vYC7nqg9VucZXf7IfXssgkkSfwiSY8doR29teYVA0g8gOMeJAmPRX/DPEDju0PPsn6fvVU87DEo1NHtIQWLmVGLvCQ0gMqNf48oPzVR1kenoV1zZ2OFgrnzA8chUsqSuixd+6Uk7zW903yndlM2oQIBMJhE7knzJUmVdyKHbspfa7qINTw1PDEcwLhs1iHP0p/N3l06qOadkTdTzsnxxOe6mrnDuEvrGTLaY3PifBv6rd0aQYAAIATbeg1jQGgAAQANlypUXI5WSZ33wOgW9DF5ba6pz6qBY3jIpNJJU+JYkKbSSV5jxBjZquMHQKmSrLW2o7jHe2uHZtYa4jwB/WFlLqtLz5qyx+Rj383HK3y/EfePZD2CTqi0Iu7JzaS9B+ytsOuB0pH2NT9ViGN00Wx+zeqW3L/wB11PKT/FII+QcjueE3hb247sofWrSQB4opcmUKr6KBxUzQsxdXQpvuKnMFrW+cLMtuyTPqVocUtw4OB/E4uP0hZ66eAclPcotScFBXuS7UnRVf+IRo07cyPyKv1sKYR3i73ge0IVXtmtOk+6uQPhG7tz9FTnjnOzaA+qddXRfqSSeqgDlrOH8Gpvt8z2NLnlwBIkgfCInbYlZCoC1xadwSD5gwVZyoqDXgUHBVsQlupjjZBWuwCrmpt6S32P6QjlS3kLJ8M3HxDwIPuI/JbG3fLVjSCnLcjNsCC39CAs3f0s1J45sPaDy2d+R9FrcRYs4+BUGbYy0+ThB+qfEd1HMLCzjKkFek4FxBUqUGhryMoggLze4tixxadwSPYwjHC2I9nVDTs7RaWNKIpA48dVmysL2Fo5W7bcnn3vMlW6OP1WRlgAclSITIXVljHchYokeOqs3eLPqmXk+QMD81LhVxy/1CHkJ1CrlcCs/xDEbJDbBu3f8AIVvFyXNkpx2K0ZpyEIvLfKdEWt6shMuaUhcit5AKgJ1H+6j++OGx+itVqeUqtXpcx6rf8NzBtFJ8D/X4WXmQOHts+P5URrOPMpJhKS6KgsbW7uroSSSRSWl4e4bzgVKvw7tb49T06LXspgDRdSXHZcz5ZTqPBpb8EbWMFJPehl7dZQUklUKnC884mxovdkaT1WaumaQNzp7pJKM8qywbFDb94BDeTRAUFBslcSUw4UB5Vtg0EblbfArTscjR8Ugk+Ljv+iSS1MFjTHK481X0KoZTiHsHvWxe/uShN3V0K6ksNy1WLN4iJBWXoUorO6N+ZKSSI4KJ/kFYuakBBKp7xSSTo0pV6Bh9DJSY3wY0esa/OVhOI6OW6qgc3B39TQ4/MrqS6fxFoEDa6EfYrn8QkyH96pYBWirH7zT8oP6rcYbV0hJJctNyuhg/iuYg3RZTEmRr4JJJsfKfJwq2KUM0P/eaD67FCgMpkckklaCpFeg4Le9rRaeY0PorpC4kuqwHl0Db9Fh5TQJTSaQmEJJK6qxRDCrn8Ph9EWOoSSXEZbAyZ7W8WV00Di6JpPZULyjIQwGCkkq4UxXDaA6zCSSS0xn5AFavsqJxISeF/9k="/>
          <p:cNvSpPr>
            <a:spLocks noChangeAspect="1" noChangeArrowheads="1"/>
          </p:cNvSpPr>
          <p:nvPr/>
        </p:nvSpPr>
        <p:spPr bwMode="auto">
          <a:xfrm>
            <a:off x="77788" y="-738188"/>
            <a:ext cx="2324100" cy="154305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7184" name="AutoShape 16" descr="data:image/jpg;base64,/9j/4AAQSkZJRgABAQAAAQABAAD/2wCEAAkGBhQQEBUUEBQVFBQVFBQUFBQUFBQUFBUVFBQVFBUXFRQXHCYfFxkjGhUUHy8gIycpLCwsFR4xNTAqNSYrLCkBCQoKDgwOGg8PGi8lHyQpLyo1KiksLCwsKS8sKSwsLCopLCwsKiwtLC4sKSwsLCwsLCksLCksKSwpLCwtKSwsLP/AABEIALcBEwMBIgACEQEDEQH/xAAbAAABBQEBAAAAAAAAAAAAAAAFAAIDBAYBB//EAEIQAAEDAgQDBgMFBgQFBQAAAAEAAhEDBAUSITEGQWETIlFxgZEyobEHFELB0SNSYnKS4TOi8PEVJFPC4hZDgpOy/8QAGwEAAQUBAQAAAAAAAAAAAAAAAQACAwQFBgf/xAAyEQABBAEDAgMIAgIDAQEAAAABAAIDEQQSITFBUQUTcSJhgZGhsdHwMsEj8TRC4RUU/9oADAMBAAIRAxEAPwDyCEoT8qWVd9SpWmQuwn5UsqVIWmQuwnZV3KjSVpkJQn5VBXqlvLTxlRyytibqdx6WiN9gpIShQ07gu2aPdONzlPfbHUaqBubCW6rNd6NfOkdB4UsJQnNgiQqrrk54jSYUk2RHCAXdTSABPCsLqdlSyqymWmwup2VLKkha5CcAnNZ0XY6IIEpq5CclCSCZlXC1SymlJEFQwlClyruUJJ2pQ5UsqmyJpYklajXFJkSyJI2mQuEKUMSIQQtRQllUkJpSpG0wpsJ5C5CFJyaknwkhSVqSEoToSyqSky02F2E6F2EqQtMhKE+EoSpC02FXvh3PUK3CrYgO56hVs3/jv9CnsPtBQYcPi9PzU16yWHpqo8MHxen5qxefA7y/MKhjNB8PN9nfcp7zUqq4e/dvqFNVLA6T8XRV8PZLj5H56Lht8tYMM/G0ddSP1VKPJfHis9kH2qF9PgpHNBefRX3uDRJ0CsYYKVRwa+oWFxAaC13ekwIdslxTZlgZlEM7w6ZuvWPoUQwS/oXWSlXPY1AWdm+Jbma5vlEgEQdNfRSZviT2lzWHTXuslQxAPaHVd/RLHatC0mmxofW55tQyRu7kT09+tHC6lHsQXVgKpc6WuDjMu01AgLR/anbMbTpOaxoc6o/M4NAc6Gj4jueSk4OwmjUsqbn0qbnS/vOY0nSo6NYlc7/+yXSJC436qYtbp4QyvXp0qU1HhtQOLXUiDn6FoA2Ptpuq1PHKL3loD2+AfqT005+imxXBH070167mijmzhxc3UAd1gbvI0GyzmIXDalxmp/DLA2dNBA1jYKQZMjx/I99vskyGPmlob6pTYO9E8wREe8H0Q6rcUcmaSNSAANTHMDw15qDHaLiM73EkOyAOcXHL3iIJ3Aj5hRYfaNdScTBd3h4wAP7q3Hk5DCGh5v3/AOkzRGBqr5KxRAeJYZ8RsR6KOtVDPi06c1Hw7/ikeLT8iFAHGrca83aeQ2HyV+Pxl5Ggj2u/RIwUbJ2Vlly1xjY9RCfUqBolxhR3mHuc4HY8/wBQqd6/NUI8NArbvEHsjc6gdwAe99x7kBGHEUrrLxpMajwkQplRuqbnxDIjqCrtEHKM28aq7jTSPe5jxsODRF/NRvaAAQu5UsqeFwq9SjtNITMqeUoQpG0zKuFqkhdypI2q5akQpSxNc1BOtRwknwkilalhKE6F2E6lFaZC7CdCUIpWmwuwnQlCSFpsKniNUZYnWRor8Knd1MhksBHjpProqWcf8JF0DsTRNfJSRfyVbDqoaTJiY/NSXlxnhjO8SeWvoPFdo3Gcw2m3rt+i1GEYWG94gAnbSIH6rNhaXY3lMeNPF6TZvmrT5ZBG7U4b+qq4FgnZNz1YzHXXZoHj1QHELhpuy4GW9o0yOYBEkey9CbQBEESDoQeYOmqktcCpOcGilT1IH+G3STHgop8b/GGtNBu+6oxZdyEkWTshNe/pm4pU6r2fd6zD3yA5ocHGCT4bDpugfF2AUqV2ylZO7TtGtOVrg/K9xIDQ4byAD0lewf8Ap6h2IpGjTcwCA0sbAkyTtoZ10TLHhi2tjmo0WMcfxAS6DyzEkj0XO5OaZH6j8lowsbEKCxX2n2LvulF3xdm+Hn+ZgE+Ut+arcIcRUadpTpEudVNRzeya0l5zvJBHKADMzyK9FubMOBDgC0gggiQQfEHdCaeD0LeTRo02OMglrQDHhO4CpB4LdJT72orye7vO1vibpxDRUe07kMAzBoA5AGPqh95DaxgktlpDiCJbpBAPIr0fF6dAVWvr06RmQSaYc4xEGZA06gqe8wqjWDahbTqCCGugH4fwmRI3GhHPqrAkLWh9Gvon6hdLIcUYjSq21HsyJ7pyjcQ0h511jNz5odhbwKDiTtmkTtIEe5+i3T7CidTTYTtJY06DQASNhss7j76dJpy02S6NMgAMH8UJsU5DvZG9oloe3Ss5g1cMqgmNiNTHhzSqNNGuHEEDNmHlP1RHCXNqtOZjJBA0aI8Qilai12jgCOoWnHjh7dQO/wC8qtLkljtJG37wqL8TpugNJe4nQAGZ840QrFrUsqZuR1nrzHTxR+jasYe40DqBr7rtamDykfiETI8lNJGdHvHZQRTgPrej3QU37Y01PhGqsN2106KU2TB3mCCNxGolNhdNhSvnZ5jiPQDj1vr9E+QBpoJqRXYShXlGmwlCdCUJUkuQlC6uyhSSYQmkKQrhSpG0zKkupJJWpIShSQlCdSZaZCUJ8LsJIWmQlCfC7CNIWmQqmKD9n6hXoVPFh+z9Qqud/wAd/oVJEfbHqpOEbTO9xOzcpjrrC3NOgsr9n9OXVvKn/wB629dzKVN1SoYa0S7y8li4bv8AA2+l/cqHMsykKpWuGUW5qrgxo5n6Abk9E7AOLLR1ywdpEkgF7XMaSQQIcRG/isNxzfF9yaY+GmGgDq5ocT56geiI8SWle4o02ss6tNtBjpcYPca0TtsIaSVWyMhzxIwcDbg79/RS4+M1mlx5P0XstV7WNLqjg1rQSXOIAAG5JOgCylz9pVk10dq5wmMzKby33jX0lCsdwm+vcHs2ta41B/i0y4Bz2szMpuJJg6NB1P4pQfil9GhhFG07Sm+4ZUa6o1jg/KT2jnyW6SC4N3kwua8sE0e60Q0L0qjXbWptqU3B1Nwlrm7Efl/YoDX4ktzWFFtQOeQ8uy6saGNLnZ37DQFD+AcPbdYR2NaSw1ajYBIMSx+hH8RJXn3B+GtuL1lKoTkcH5w0wXNa0uLZGwMQeia2Ie1Z4SLQvQrDGba6e5lF4c4A6ZXCW7EtJGo2+qpsvrei8W9N4zOdq1veghp1qO5QJ3M6+a7a/ZxTo16j+0JpOa5rGCQ8B4gy/oJjxn386ZbxcFjZID3N03c0EgiR4j6pzIw4lrSa7I7FbO44otwXBr8zhMaENcf5tvVDr2oKrCKgEcjmgDxmfTVZ/GbHsXNGxc2SBpzI/JFMWs81qyqSZDGc9DOUGR46rRixWt1WNxuq7ngadJ2OykwrJDm0zoIzROpPgTvspq96wODJGYmIGsefghvD1MOZUBnXKDGhghyHUraa+QTGct6xJH0VoP0saWtG6iMQe9wc47I63FKWbLm12mDE+eytu030HP0QDHrZrHtyANluoHQqziNU/dWfxZA7+mfqAneYQXB3RRGBrg0t691M/FqYdIdPI6GCPOE58ToQQdR1B1VFjf8Akj/NPrnATsGsQ5hf+IOIGuhGXXT1U2HlugmF8Oq/z8FZEYLCB/1JVqEoT4XIXYUqdpkJQnwlCFI2mQuQpIXMqCNpkJpCkyrhCSVpkJJ+VJJK1NCUJ0JQn0orTIXU6EoSStNhdhdhdypIWmwqGLvHZxImRpz5ojlRnA8FpVAXVKbHEn8TQdtOap5zXOhLW9dt09jwx2ooR9n9/SpPqiq9rMwZlLyGgwXTqdJ1CIcY8S06rW29u4Pzvb2jm6tgEZWg89dTHgFqLbhy3/6FH/6mfoiFHhO10P3elIIOjGiCNdICwRBK2LygRSeZY3SeYQV5x9o2DOo3XagTTqRDuQe0BpafQA+/gtbT41s3Uc1Spo+m5j6TWk1O+wsc0N2nXeY6rZ18LZVYWVGh7XbtcAQfMIbacCWtF3aUqDQ4GcxzOynxbmJAPkmvjLXP0kU7m/6+ae12prQ4G29lieOuIrhtjaUCHUg9jjVA0c4gM7jiOQkkj+ITshWNX1ucItqVuQXh7X1wGmQ8Ne0moY5l0DXYL2u2wShc0nULmmyoDDmh4nUAiQdwdeSz/FXDlva2NZlKhTDAA9zGiM2Vw3fqZAkg6x8lg5ZEcxbXW/W1ejNsBXnvBuPdnbhhrimGOe/IIEzlJe9zhryAA67oJwTiTLe+p1KolkVAdQ34mOA1Og1IW7tMAoCi1opMIc1jnS0EuMAgu8Tr5KtVwW2kt7KnI37jQf1Wt/8APBAFgH6lUzl6STRI+y0GJYix9u6qx2jWkua4gFnLveIMgSNDI56Lx7B6gbcsJIAz77DWQPTVejVqIbTq0CA0VGNpvD2wQGVKbxlB6sCojAKER2bIHPK2fdMi8OLXksO1ikDmMDKcNysrxfUBrNAMwzXpLnGD9fVWsQumGxaA4SW0xlBEyMsgjlELQV8JpElxpsJO5LQT80/DOFmXFQMpUWFxk6gAQBJJlW3wOaXuJFEfJQNna4MaAbB+ayXDFRoFQOIB0OpA0EzuqFGqPvWadO1JnlBcYK3N7w7SpuyupU56NEKjUwml/wBNn9I+qiGM50bdJBA3vupDkNbI7U0gnauyzvErh2jRzDdeklTVb1jbVggPJAbE6Agc42Rl+H0yZLGknmWg9EIxqnTY0MawAvMyNACNAT7lMliczU+xujFI14ZHR2VSwZSMNq1nCmRmcG6AO8DIPujz6dIVG/diDSIMQZIcNw7rz18UEHDbs4Znb3tiQYV7AcJc24q0swJYyZExmlpA15wXBZclsJB224WqypGAjfflS1acEhMhWLhuqihd5gTefjMkPJH14P1WPM3RIWpkJQnQlCuKO02FyE9JKkrTIXCE+FwhCkbTIXFJlSSStSwlCfCUJyitMhKE+F2EUrTIShPypZUkLTYWswOnFNvl9Vn7Cy7VxbMQ1zp/lEgepgeq0eAa0meQWXk5LDJ5A5Av5qR0LhEJDwTS0FizxRi3ZMIfeAUKTakT3czvz+X0RLC7ltRoe0yCJWU3KZKHaehpWDjPiLdXUWiFO2nZAONeIRRp/d6R779439Vob7EWW1B1R51iR+QWL4KwY3td93XEtDiWzzdv7BYTpDkS8+yP399y2g0Qx8bn9+n3Wjs6DhSpl3xhoJ8ZhPxKqXsy1qeYPBa7XKSCIcQI1PtuiVdoYMz9t9dPfospjda6uK1E06eWi54DXEgCIPLcCJgka+qdkTxTPEbhY79vT93UTcVzWF4+SI2WAUqQa6nmLGs7oLi5sNB3nmI2Kw4vDcPfWefic4MbObI0EiAeuh2Gy2N7iNSyqdmS1xEnKTLT49fBSX2GWzLd9U0GtfUIcSGiQS3XUc5008FHEBizec/2xWxv8qEwvnaYh7J6rFmu8OJnMD8TX99jhtDmnQq1hVK3NxTL2uYzXtKTT+yOmmWTLROsdIQ7CHuuHvpsaS5k5o2ABiSfNTvaQTOhB9dFtPiinFxOp9WKNH4jssthkhd/lbbb3sWPh71LxjbC3qSz4HCdNcoGx8tlWwHEuze2oDpG4SunPrMgiY7pPTlPrCB2RNGoaT9uR+RWZizula7GlO5sC+hWtmQNhc3JiGwomuCP/UR4wunOrSC3xZl8OpnxOyq0bkPYHf6lWL+0aaWcbjQ+Y5oPh9cBxHJwzDz5j3BTvC5y0mJ36UzxeAOaJm/oV9/khWLYaKwGsOGx8+R9kVcJT7axdVJDBtqSdAPMrWn06Dr4WFAX6wI+fcs5Rwq5cWtFSSNsvxADnJAj3WupYCKFH9nOcEvLjq9xgZw48zpIHiOqq2QdQug2oMpdTMeTgHtIPgQEQfduNw506Vv2gbyFSnDagHno7/5Fc5lka6bxXzXUYIPl24b2fdSC4zRy1TGzoePJ4DlQyrT8S2EU2ObrkLmH+QuzUz7OhZwtXZeBG8MDsT97/tZGeNMxUeVcyqTKktpUrUcLkKSEoQStRZUsqlLVwhBG1HlST4SSQtTZUsqlyLuRG01Q5V3KpMq7kStBRZV3Kpci7kStJPsjlLneDHH1iEU4Jf2lOk0/ifl8gCZPsqltSHY1CfCFzhK8NKqxjYkQ7yD2kGOsrg83LLM2ZwO9UPhS6WLFEuNE08XZ+q9I4wo/8u8MG1NwA9P0VL7OWl1GDtmPstbiOH9owt8QQdJ3EIVwDgL7agRW/wAQucIBkBoMD3ifIhZ0E3lsf3KsTR63M7BBPtNuIYymOZ28eQ+q12B0m21rTpkZQ1oLhzLjqSfVT1cDpveKlVrXuaWubInKWmWx1nVdrsa4zU+EaxyJHj4hQB5DNI6lSloc4E9AqlxR7c562lEahv75HN38I8OfluJtcWF5dODT3KABJGjc2uUNHoST5dUM434pdVItraXPeYIbvrsApuHsBdZ0yx72ms+ahDZIaAGtgnnvv1Q003Uf9pwfbtI/0s3xOTVv6VOSS+qyfEDNJ+Uo3xvjgZQhm8RAP1CEcP2Zr4xJ1FFrnuPWMrfm75KT7TqgDAG8yi7cMb3/ALP4pAGnPd2/ofm0C+z7EHUq1VzSHDKHPGoMB3XlLvorXE9zmrGozQmNGnkBz8Spvs2oNYyrUqCA8ZWk/iAnNE78lDVNNlVzRqRq2d8pTpnGOX2Tx+EMdgkhp45/K7hdYhslwcx0A6QW/wAw23+qCcSNDXSDr8QKtvuuwfP4HfEPPSQquLWQeAWmfE89VEJHeZ5hO/dJrKYYSOPsn2d2a1F4B1G48xH5IRlLWZudOoJ/lf8A+Tf8ykwFxZcZeRBBHzRF1tL3MMAVWuZPg74mH+prVZ82p9Y67/lRGHVj6D02/Cj7bSVqbMtp2tMSA6s5gJPIvIBJPSR7LC0a/wCzg7jTr4QjuIvcaFJo30DfMwB9Vb8Rl1Bre+6oeEQhjnvPI2QXFcUfUvqlX92qcoGwbTORjR0ytAWor1RUB7Md6nFVviY0e0eMtJ9QFi7lw7euG7dpUjyzmEVwfEScp5jT2UGQ0aWlT4jjre1auo3tmsg91zSx3nOZh+ZHoFmK9uWOLXDUGD6LS4fUBeQ34Scw6azHzKbxNh8/tW9A78j+XstXwLM8qQwu4dx6/wDv4UXiMGtvmDkfZZjIuZFNlXMq7W1z6hyrmRT5FzKlaKhyrhap8qaWoJKLKkpMqSSCs5VwtU2RLIm2lahyLuVTZF3IlaChyLuVTZF3IhaSiNQupPpt3J/JP4dw4i5zP/dYWnbb+6fbgMqSdnaHz5FOvar6dZpYNHCPUf7rzbxKN8WXIHdTfwO67XCe2THYW9BXxGy9rt7sPY0jmAVM3RZ3gqs51uQ78LyB5EB3/cVo3bKqEDsV3tM2izvFWIGnTyMaXOd3KbW6uc47AI60Eeu6p4k6nQmq74g0gE/hB3jqUCiOVmMKwVmGUnXN25puHA85FMH8LTzcdJPoOs2AV3VaVS4qadqSKY5im3merjr5ALzni7iCpdvIJ/Ztd6Egre13upWbBoIoM5cyxqfISRqKLBR0BR8Ftaw3dQ7urZJ/hYwO+rz7LN/aDeh9UM5hwmOuu60nCNvNkXnd9aq70BFMf/hYHiC4LruNy95b7kNEeqLATIB2/oJjyBG49/7K1Vpdg2NKlUZHd/ZP2AAJEg+nzWOvi/7xmJnUBrhzgleg8TWTWWopHTsmDI7nLQAR5Feff8QZlM/3nzUTTZtSPbcYbdFNxuzqZodtE+YO0dP7qLBH/GwnlIlW6OOCuwMq/EJyVNiRza7/AFuqxpZXSPkndKKay9nHlJlPs6wcnYhdgmRyMqOqSSFBdaojlOJ2ITMWbkqZm6tqQ/TkXake6OC6BdbA6w9k8/xg/kglocxDHbFXqFuaT87tWUf2hnnljK3zLsrfVSuJfV9FAyow6uqztvU+Jx6k+uqt8P1uR5fmhT3kiPEyVYwt+SoOuisTEEUqeO0tdq7r0HCa+R0+Oi0b2tfodWuEehWOsquiO2d4QADyVOyDYWhV7IFfWRpPLTyOh8RyKgyrV4laivTkfG0SOo5hZrIvQPDs4ZUOo/yGx/PxXL5eOYH106KDKuZVZbSlWqVJrDJIPzj+6vOkDVXa0uQ82bonKfYrjqB6e8o3UxgBsBszuhdZ4OwhRske7kUnvawcG1UypKbKkprUKs5EsinyJZE201QBicGKbIu5ELSUORdyKbIlkStJQOpSIUtvSdWaGATUa8ARuZ0+hUmRb/gjhU0Qa1Ud98ZW82tjc/xH5LmfH42OYx//AGuvgtvwiVzXOb0q/ijeA4X93oNYfiAlx/iO/wCnorlRymIhVLyoGAudoAuWW0d0y5uQxpJMLzDjTiovIp09czsrep8T0Cl4s4uJLg090aDqUJ4Iw77zcOrVdRTAjwzHb2hPEZLC88BN8wNeGdSp7vhju0qLBL3ubmPmRmJ6ASfRaXi6qRTDWgmYaANz4D8kbtaTQ4vjWInwHRR/dw+s1x1DNR5+KgJNUrAoG1SNH7nYNYf/AG6QB6vOrv8AMSsdwxw+bi9ZWeDkpHOergczR/VB9FsuLBnFOnOhfmf/ACtkx7wrmGURTomAAN0Q4g2EC0FtFZfjrEYaR47LAWOG9vm6An1Rrja8L3u8G6a8zzUXC57hPMwpGAhmpUcx5BAHRAfuDgfL09lcp0iRJRm6t2ipqPi1b58x4KCs2dE0uVmEh7NQQ6o1RVGK8+hooXUkrUhaqdhTmq3zRzjx4o21Ok34qrs7/HKzb0zH/KqOGUYuaY8XAfNQ8ZVzXvan7tM9k0dGaH3dmKmaeqrvHRZ2hSkrTYNg0AVHt02aDzPM+QTeHMID6oDthqQtPdOzO00aNAOi1PDMfz5wT/Fu5/oKlmS+TFtyUI+75Dpty8Qi2GvDuqiyJ1qMj+h+RVjxPwsRNMsPHUdvT3JmDnF7hHJz37o22j2cOG0odj+E5HZ2fC7UjwJ/IovGZsLmaW5H+XmFk4Ga7Fl1DjqO4V/LxhOyuqyWVNyIhd2eR0cuRVcsXoEcrZWB7DYK5N7HMcWu5CrZFzIrBYuZE+01QZElPkSStBXKtAtMEahKlbOcYaC4+ABJ9gjv/DBVGbNBjUnRuvzWrtLmjb0wWhrdIMRPXXqsuTN0AULKvtw7O52Xm76BaYcCCNwRB9ilkWxvOJGZnQJBBHjPn03QC/rsee4xrR0EH/ZSxZDn8tpRyY4ZuHIaGJwYrVC1LiAAT/rxWrwrhOm8NLwdPi1Op8B0Sny44Bb0IsZ8v8VU4N4a7RwrVR3GnuA/iI5noPqt+o6VIMaA0QAIA5ADZcfWhcZl5TsmTW74DsF0MEDYWaQnVKgaJKwPHXEmWmRMeSLcSY8KTTrryC8g4jvHVnnMduXVU+dlaG26A3GIPfULnHTk3kB/rmvUvs2rU30n5ORZmB3BIduvKnUV6L9krSG3HnSPyqKyZSIyzofyq3kgyCTqPwtzX6bKJ9fIFYqtlVazZInoqJV0IRjNfUAyXSIHkVZrYwGUu8YACH4o/NXLRvogeLPL3dmDoPiP5JVafazmOXPavcfEkj1SwnGOyblDC53SVdusOa3Up+FsDRJ8VOHezSqSRCQ+0iFrg9W5h1QhjeQG/uo7zCzTfBMg7O8ekeK7c40aQ8J2HP2Qi44gqPcDpAMx9VHRKlYI4xTUco4dIVStbZSi1hdCAd5Aj1UGJUJdPioQTau6RSBOfkrMd4OH1QzGSW3NXrUef6jmHyKL3VrIQnHNXMf++yD/ADM7p+WVWYzeypyijaM8HvntDzDYHrojGRZPhy/7KsJ2d3SvV8D4Za8Z6sFhbIAJ95H0XReFZMcMbw7m79Vi50L5HtI4pZTIuFi02KYNRZ8Di0jSD3p6qbAsAp1KbjUB3LQQSPUcv9lsuy4yyzxxSzxjSB1BC8LrSIO4Vy5t5EjddusBNs3Pmkg6iI7vM+kj5qai7MFxGXEIpSGcdPRdPA8vYC7nqg9VucZXf7IfXssgkkSfwiSY8doR29teYVA0g8gOMeJAmPRX/DPEDju0PPsn6fvVU87DEo1NHtIQWLmVGLvCQ0gMqNf48oPzVR1kenoV1zZ2OFgrnzA8chUsqSuixd+6Uk7zW903yndlM2oQIBMJhE7knzJUmVdyKHbspfa7qINTw1PDEcwLhs1iHP0p/N3l06qOadkTdTzsnxxOe6mrnDuEvrGTLaY3PifBv6rd0aQYAAIATbeg1jQGgAAQANlypUXI5WSZ33wOgW9DF5ba6pz6qBY3jIpNJJU+JYkKbSSV5jxBjZquMHQKmSrLW2o7jHe2uHZtYa4jwB/WFlLqtLz5qyx+Rj383HK3y/EfePZD2CTqi0Iu7JzaS9B+ytsOuB0pH2NT9ViGN00Wx+zeqW3L/wB11PKT/FII+QcjueE3hb247sofWrSQB4opcmUKr6KBxUzQsxdXQpvuKnMFrW+cLMtuyTPqVocUtw4OB/E4uP0hZ66eAclPcotScFBXuS7UnRVf+IRo07cyPyKv1sKYR3i73ge0IVXtmtOk+6uQPhG7tz9FTnjnOzaA+qddXRfqSSeqgDlrOH8Gpvt8z2NLnlwBIkgfCInbYlZCoC1xadwSD5gwVZyoqDXgUHBVsQlupjjZBWuwCrmpt6S32P6QjlS3kLJ8M3HxDwIPuI/JbG3fLVjSCnLcjNsCC39CAs3f0s1J45sPaDy2d+R9FrcRYs4+BUGbYy0+ThB+qfEd1HMLCzjKkFek4FxBUqUGhryMoggLze4tixxadwSPYwjHC2I9nVDTs7RaWNKIpA48dVmysL2Fo5W7bcnn3vMlW6OP1WRlgAclSITIXVljHchYokeOqs3eLPqmXk+QMD81LhVxy/1CHkJ1CrlcCs/xDEbJDbBu3f8AIVvFyXNkpx2K0ZpyEIvLfKdEWt6shMuaUhcit5AKgJ1H+6j++OGx+itVqeUqtXpcx6rf8NzBtFJ8D/X4WXmQOHts+P5URrOPMpJhKS6KgsbW7uroSSSRSWl4e4bzgVKvw7tb49T06LXspgDRdSXHZcz5ZTqPBpb8EbWMFJPehl7dZQUklUKnC884mxovdkaT1WaumaQNzp7pJKM8qywbFDb94BDeTRAUFBslcSUw4UB5Vtg0EblbfArTscjR8Ugk+Ljv+iSS1MFjTHK481X0KoZTiHsHvWxe/uShN3V0K6ksNy1WLN4iJBWXoUorO6N+ZKSSI4KJ/kFYuakBBKp7xSSTo0pV6Bh9DJSY3wY0esa/OVhOI6OW6qgc3B39TQ4/MrqS6fxFoEDa6EfYrn8QkyH96pYBWirH7zT8oP6rcYbV0hJJctNyuhg/iuYg3RZTEmRr4JJJsfKfJwq2KUM0P/eaD67FCgMpkckklaCpFeg4Le9rRaeY0PorpC4kuqwHl0Db9Fh5TQJTSaQmEJJK6qxRDCrn8Ph9EWOoSSXEZbAyZ7W8WV00Di6JpPZULyjIQwGCkkq4UxXDaA6zCSSS0xn5AFavsqJxISeF/9k="/>
          <p:cNvSpPr>
            <a:spLocks noChangeAspect="1" noChangeArrowheads="1"/>
          </p:cNvSpPr>
          <p:nvPr/>
        </p:nvSpPr>
        <p:spPr bwMode="auto">
          <a:xfrm>
            <a:off x="77788" y="-738188"/>
            <a:ext cx="2324100" cy="154305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7186" name="AutoShape 18" descr="data:image/jpg;base64,/9j/4AAQSkZJRgABAQAAAQABAAD/2wCEAAkGBhQQEBUUEBQVFBQVFBQUFBQUFBQUFBUVFBQVFBUXFRQXHCYfFxkjGhUUHy8gIycpLCwsFR4xNTAqNSYrLCkBCQoKDgwOGg8PGi8lHyQpLyo1KiksLCwsKS8sKSwsLCopLCwsKiwtLC4sKSwsLCwsLCksLCksKSwpLCwtKSwsLP/AABEIALcBEwMBIgACEQEDEQH/xAAbAAABBQEBAAAAAAAAAAAAAAAFAAIDBAYBB//EAEIQAAEDAgQDBgMFBgQFBQAAAAEAAhEDBAUSITEGQWETIlFxgZEyobEHFELB0SNSYnKS4TOi8PEVJFPC4hZDgpOy/8QAGwEAAQUBAQAAAAAAAAAAAAAAAQACAwQFBgf/xAAyEQABBAEDAgMIAgIDAQEAAAABAAIDEQQSITFBUQUTcSJhgZGhsdHwMsEj8TRC4RUU/9oADAMBAAIRAxEAPwDyCEoT8qWVd9SpWmQuwn5UsqVIWmQuwnZV3KjSVpkJQn5VBXqlvLTxlRyytibqdx6WiN9gpIShQ07gu2aPdONzlPfbHUaqBubCW6rNd6NfOkdB4UsJQnNgiQqrrk54jSYUk2RHCAXdTSABPCsLqdlSyqymWmwup2VLKkha5CcAnNZ0XY6IIEpq5CclCSCZlXC1SymlJEFQwlClyruUJJ2pQ5UsqmyJpYklajXFJkSyJI2mQuEKUMSIQQtRQllUkJpSpG0wpsJ5C5CFJyaknwkhSVqSEoToSyqSky02F2E6F2EqQtMhKE+EoSpC02FXvh3PUK3CrYgO56hVs3/jv9CnsPtBQYcPi9PzU16yWHpqo8MHxen5qxefA7y/MKhjNB8PN9nfcp7zUqq4e/dvqFNVLA6T8XRV8PZLj5H56Lht8tYMM/G0ddSP1VKPJfHis9kH2qF9PgpHNBefRX3uDRJ0CsYYKVRwa+oWFxAaC13ekwIdslxTZlgZlEM7w6ZuvWPoUQwS/oXWSlXPY1AWdm+Jbma5vlEgEQdNfRSZviT2lzWHTXuslQxAPaHVd/RLHatC0mmxofW55tQyRu7kT09+tHC6lHsQXVgKpc6WuDjMu01AgLR/anbMbTpOaxoc6o/M4NAc6Gj4jueSk4OwmjUsqbn0qbnS/vOY0nSo6NYlc7/+yXSJC436qYtbp4QyvXp0qU1HhtQOLXUiDn6FoA2Ptpuq1PHKL3loD2+AfqT005+imxXBH070167mijmzhxc3UAd1gbvI0GyzmIXDalxmp/DLA2dNBA1jYKQZMjx/I99vskyGPmlob6pTYO9E8wREe8H0Q6rcUcmaSNSAANTHMDw15qDHaLiM73EkOyAOcXHL3iIJ3Aj5hRYfaNdScTBd3h4wAP7q3Hk5DCGh5v3/AOkzRGBqr5KxRAeJYZ8RsR6KOtVDPi06c1Hw7/ikeLT8iFAHGrca83aeQ2HyV+Pxl5Ggj2u/RIwUbJ2Vlly1xjY9RCfUqBolxhR3mHuc4HY8/wBQqd6/NUI8NArbvEHsjc6gdwAe99x7kBGHEUrrLxpMajwkQplRuqbnxDIjqCrtEHKM28aq7jTSPe5jxsODRF/NRvaAAQu5UsqeFwq9SjtNITMqeUoQpG0zKuFqkhdypI2q5akQpSxNc1BOtRwknwkilalhKE6F2E6lFaZC7CdCUIpWmwuwnQlCSFpsKniNUZYnWRor8Knd1MhksBHjpProqWcf8JF0DsTRNfJSRfyVbDqoaTJiY/NSXlxnhjO8SeWvoPFdo3Gcw2m3rt+i1GEYWG94gAnbSIH6rNhaXY3lMeNPF6TZvmrT5ZBG7U4b+qq4FgnZNz1YzHXXZoHj1QHELhpuy4GW9o0yOYBEkey9CbQBEESDoQeYOmqktcCpOcGilT1IH+G3STHgop8b/GGtNBu+6oxZdyEkWTshNe/pm4pU6r2fd6zD3yA5ocHGCT4bDpugfF2AUqV2ylZO7TtGtOVrg/K9xIDQ4byAD0lewf8Ap6h2IpGjTcwCA0sbAkyTtoZ10TLHhi2tjmo0WMcfxAS6DyzEkj0XO5OaZH6j8lowsbEKCxX2n2LvulF3xdm+Hn+ZgE+Ut+arcIcRUadpTpEudVNRzeya0l5zvJBHKADMzyK9FubMOBDgC0gggiQQfEHdCaeD0LeTRo02OMglrQDHhO4CpB4LdJT72orye7vO1vibpxDRUe07kMAzBoA5AGPqh95DaxgktlpDiCJbpBAPIr0fF6dAVWvr06RmQSaYc4xEGZA06gqe8wqjWDahbTqCCGugH4fwmRI3GhHPqrAkLWh9Gvon6hdLIcUYjSq21HsyJ7pyjcQ0h511jNz5odhbwKDiTtmkTtIEe5+i3T7CidTTYTtJY06DQASNhss7j76dJpy02S6NMgAMH8UJsU5DvZG9oloe3Ss5g1cMqgmNiNTHhzSqNNGuHEEDNmHlP1RHCXNqtOZjJBA0aI8Qilai12jgCOoWnHjh7dQO/wC8qtLkljtJG37wqL8TpugNJe4nQAGZ840QrFrUsqZuR1nrzHTxR+jasYe40DqBr7rtamDykfiETI8lNJGdHvHZQRTgPrej3QU37Y01PhGqsN2106KU2TB3mCCNxGolNhdNhSvnZ5jiPQDj1vr9E+QBpoJqRXYShXlGmwlCdCUJUkuQlC6uyhSSYQmkKQrhSpG0zKkupJJWpIShSQlCdSZaZCUJ8LsJIWmQlCfC7CNIWmQqmKD9n6hXoVPFh+z9Qqud/wAd/oVJEfbHqpOEbTO9xOzcpjrrC3NOgsr9n9OXVvKn/wB629dzKVN1SoYa0S7y8li4bv8AA2+l/cqHMsykKpWuGUW5qrgxo5n6Abk9E7AOLLR1ywdpEkgF7XMaSQQIcRG/isNxzfF9yaY+GmGgDq5ocT56geiI8SWle4o02ss6tNtBjpcYPca0TtsIaSVWyMhzxIwcDbg79/RS4+M1mlx5P0XstV7WNLqjg1rQSXOIAAG5JOgCylz9pVk10dq5wmMzKby33jX0lCsdwm+vcHs2ta41B/i0y4Bz2szMpuJJg6NB1P4pQfil9GhhFG07Sm+4ZUa6o1jg/KT2jnyW6SC4N3kwua8sE0e60Q0L0qjXbWptqU3B1Nwlrm7Efl/YoDX4ktzWFFtQOeQ8uy6saGNLnZ37DQFD+AcPbdYR2NaSw1ajYBIMSx+hH8RJXn3B+GtuL1lKoTkcH5w0wXNa0uLZGwMQeia2Ie1Z4SLQvQrDGba6e5lF4c4A6ZXCW7EtJGo2+qpsvrei8W9N4zOdq1veghp1qO5QJ3M6+a7a/ZxTo16j+0JpOa5rGCQ8B4gy/oJjxn386ZbxcFjZID3N03c0EgiR4j6pzIw4lrSa7I7FbO44otwXBr8zhMaENcf5tvVDr2oKrCKgEcjmgDxmfTVZ/GbHsXNGxc2SBpzI/JFMWs81qyqSZDGc9DOUGR46rRixWt1WNxuq7ngadJ2OykwrJDm0zoIzROpPgTvspq96wODJGYmIGsefghvD1MOZUBnXKDGhghyHUraa+QTGct6xJH0VoP0saWtG6iMQe9wc47I63FKWbLm12mDE+eytu030HP0QDHrZrHtyANluoHQqziNU/dWfxZA7+mfqAneYQXB3RRGBrg0t691M/FqYdIdPI6GCPOE58ToQQdR1B1VFjf8Akj/NPrnATsGsQ5hf+IOIGuhGXXT1U2HlugmF8Oq/z8FZEYLCB/1JVqEoT4XIXYUqdpkJQnwlCFI2mQuQpIXMqCNpkJpCkyrhCSVpkJJ+VJJK1NCUJ0JQn0orTIXU6EoSStNhdhdhdypIWmwqGLvHZxImRpz5ojlRnA8FpVAXVKbHEn8TQdtOap5zXOhLW9dt09jwx2ooR9n9/SpPqiq9rMwZlLyGgwXTqdJ1CIcY8S06rW29u4Pzvb2jm6tgEZWg89dTHgFqLbhy3/6FH/6mfoiFHhO10P3elIIOjGiCNdICwRBK2LygRSeZY3SeYQV5x9o2DOo3XagTTqRDuQe0BpafQA+/gtbT41s3Uc1Spo+m5j6TWk1O+wsc0N2nXeY6rZ18LZVYWVGh7XbtcAQfMIbacCWtF3aUqDQ4GcxzOynxbmJAPkmvjLXP0kU7m/6+ae12prQ4G29lieOuIrhtjaUCHUg9jjVA0c4gM7jiOQkkj+ITshWNX1ucItqVuQXh7X1wGmQ8Ne0moY5l0DXYL2u2wShc0nULmmyoDDmh4nUAiQdwdeSz/FXDlva2NZlKhTDAA9zGiM2Vw3fqZAkg6x8lg5ZEcxbXW/W1ejNsBXnvBuPdnbhhrimGOe/IIEzlJe9zhryAA67oJwTiTLe+p1KolkVAdQ34mOA1Og1IW7tMAoCi1opMIc1jnS0EuMAgu8Tr5KtVwW2kt7KnI37jQf1Wt/8APBAFgH6lUzl6STRI+y0GJYix9u6qx2jWkua4gFnLveIMgSNDI56Lx7B6gbcsJIAz77DWQPTVejVqIbTq0CA0VGNpvD2wQGVKbxlB6sCojAKER2bIHPK2fdMi8OLXksO1ikDmMDKcNysrxfUBrNAMwzXpLnGD9fVWsQumGxaA4SW0xlBEyMsgjlELQV8JpElxpsJO5LQT80/DOFmXFQMpUWFxk6gAQBJJlW3wOaXuJFEfJQNna4MaAbB+ayXDFRoFQOIB0OpA0EzuqFGqPvWadO1JnlBcYK3N7w7SpuyupU56NEKjUwml/wBNn9I+qiGM50bdJBA3vupDkNbI7U0gnauyzvErh2jRzDdeklTVb1jbVggPJAbE6Agc42Rl+H0yZLGknmWg9EIxqnTY0MawAvMyNACNAT7lMliczU+xujFI14ZHR2VSwZSMNq1nCmRmcG6AO8DIPujz6dIVG/diDSIMQZIcNw7rz18UEHDbs4Znb3tiQYV7AcJc24q0swJYyZExmlpA15wXBZclsJB224WqypGAjfflS1acEhMhWLhuqihd5gTefjMkPJH14P1WPM3RIWpkJQnQlCuKO02FyE9JKkrTIXCE+FwhCkbTIXFJlSSStSwlCfCUJyitMhKE+F2EUrTIShPypZUkLTYWswOnFNvl9Vn7Cy7VxbMQ1zp/lEgepgeq0eAa0meQWXk5LDJ5A5Av5qR0LhEJDwTS0FizxRi3ZMIfeAUKTakT3czvz+X0RLC7ltRoe0yCJWU3KZKHaehpWDjPiLdXUWiFO2nZAONeIRRp/d6R779439Vob7EWW1B1R51iR+QWL4KwY3td93XEtDiWzzdv7BYTpDkS8+yP399y2g0Qx8bn9+n3Wjs6DhSpl3xhoJ8ZhPxKqXsy1qeYPBa7XKSCIcQI1PtuiVdoYMz9t9dPfospjda6uK1E06eWi54DXEgCIPLcCJgka+qdkTxTPEbhY79vT93UTcVzWF4+SI2WAUqQa6nmLGs7oLi5sNB3nmI2Kw4vDcPfWefic4MbObI0EiAeuh2Gy2N7iNSyqdmS1xEnKTLT49fBSX2GWzLd9U0GtfUIcSGiQS3XUc5008FHEBizec/2xWxv8qEwvnaYh7J6rFmu8OJnMD8TX99jhtDmnQq1hVK3NxTL2uYzXtKTT+yOmmWTLROsdIQ7CHuuHvpsaS5k5o2ABiSfNTvaQTOhB9dFtPiinFxOp9WKNH4jssthkhd/lbbb3sWPh71LxjbC3qSz4HCdNcoGx8tlWwHEuze2oDpG4SunPrMgiY7pPTlPrCB2RNGoaT9uR+RWZizula7GlO5sC+hWtmQNhc3JiGwomuCP/UR4wunOrSC3xZl8OpnxOyq0bkPYHf6lWL+0aaWcbjQ+Y5oPh9cBxHJwzDz5j3BTvC5y0mJ36UzxeAOaJm/oV9/khWLYaKwGsOGx8+R9kVcJT7axdVJDBtqSdAPMrWn06Dr4WFAX6wI+fcs5Rwq5cWtFSSNsvxADnJAj3WupYCKFH9nOcEvLjq9xgZw48zpIHiOqq2QdQug2oMpdTMeTgHtIPgQEQfduNw506Vv2gbyFSnDagHno7/5Fc5lka6bxXzXUYIPl24b2fdSC4zRy1TGzoePJ4DlQyrT8S2EU2ObrkLmH+QuzUz7OhZwtXZeBG8MDsT97/tZGeNMxUeVcyqTKktpUrUcLkKSEoQStRZUsqlLVwhBG1HlST4SSQtTZUsqlyLuRG01Q5V3KpMq7kStBRZV3Kpci7kStJPsjlLneDHH1iEU4Jf2lOk0/ifl8gCZPsqltSHY1CfCFzhK8NKqxjYkQ7yD2kGOsrg83LLM2ZwO9UPhS6WLFEuNE08XZ+q9I4wo/8u8MG1NwA9P0VL7OWl1GDtmPstbiOH9owt8QQdJ3EIVwDgL7agRW/wAQucIBkBoMD3ifIhZ0E3lsf3KsTR63M7BBPtNuIYymOZ28eQ+q12B0m21rTpkZQ1oLhzLjqSfVT1cDpveKlVrXuaWubInKWmWx1nVdrsa4zU+EaxyJHj4hQB5DNI6lSloc4E9AqlxR7c562lEahv75HN38I8OfluJtcWF5dODT3KABJGjc2uUNHoST5dUM434pdVItraXPeYIbvrsApuHsBdZ0yx72ms+ahDZIaAGtgnnvv1Q003Uf9pwfbtI/0s3xOTVv6VOSS+qyfEDNJ+Uo3xvjgZQhm8RAP1CEcP2Zr4xJ1FFrnuPWMrfm75KT7TqgDAG8yi7cMb3/ALP4pAGnPd2/ofm0C+z7EHUq1VzSHDKHPGoMB3XlLvorXE9zmrGozQmNGnkBz8Spvs2oNYyrUqCA8ZWk/iAnNE78lDVNNlVzRqRq2d8pTpnGOX2Tx+EMdgkhp45/K7hdYhslwcx0A6QW/wAw23+qCcSNDXSDr8QKtvuuwfP4HfEPPSQquLWQeAWmfE89VEJHeZ5hO/dJrKYYSOPsn2d2a1F4B1G48xH5IRlLWZudOoJ/lf8A+Tf8ykwFxZcZeRBBHzRF1tL3MMAVWuZPg74mH+prVZ82p9Y67/lRGHVj6D02/Cj7bSVqbMtp2tMSA6s5gJPIvIBJPSR7LC0a/wCzg7jTr4QjuIvcaFJo30DfMwB9Vb8Rl1Bre+6oeEQhjnvPI2QXFcUfUvqlX92qcoGwbTORjR0ytAWor1RUB7Md6nFVviY0e0eMtJ9QFi7lw7euG7dpUjyzmEVwfEScp5jT2UGQ0aWlT4jjre1auo3tmsg91zSx3nOZh+ZHoFmK9uWOLXDUGD6LS4fUBeQ34Scw6azHzKbxNh8/tW9A78j+XstXwLM8qQwu4dx6/wDv4UXiMGtvmDkfZZjIuZFNlXMq7W1z6hyrmRT5FzKlaKhyrhap8qaWoJKLKkpMqSSCs5VwtU2RLIm2lahyLuVTZF3IlaChyLuVTZF3IhaSiNQupPpt3J/JP4dw4i5zP/dYWnbb+6fbgMqSdnaHz5FOvar6dZpYNHCPUf7rzbxKN8WXIHdTfwO67XCe2THYW9BXxGy9rt7sPY0jmAVM3RZ3gqs51uQ78LyB5EB3/cVo3bKqEDsV3tM2izvFWIGnTyMaXOd3KbW6uc47AI60Eeu6p4k6nQmq74g0gE/hB3jqUCiOVmMKwVmGUnXN25puHA85FMH8LTzcdJPoOs2AV3VaVS4qadqSKY5im3merjr5ALzni7iCpdvIJ/Ztd6Egre13upWbBoIoM5cyxqfISRqKLBR0BR8Ftaw3dQ7urZJ/hYwO+rz7LN/aDeh9UM5hwmOuu60nCNvNkXnd9aq70BFMf/hYHiC4LruNy95b7kNEeqLATIB2/oJjyBG49/7K1Vpdg2NKlUZHd/ZP2AAJEg+nzWOvi/7xmJnUBrhzgleg8TWTWWopHTsmDI7nLQAR5Feff8QZlM/3nzUTTZtSPbcYbdFNxuzqZodtE+YO0dP7qLBH/GwnlIlW6OOCuwMq/EJyVNiRza7/AFuqxpZXSPkndKKay9nHlJlPs6wcnYhdgmRyMqOqSSFBdaojlOJ2ITMWbkqZm6tqQ/TkXake6OC6BdbA6w9k8/xg/kglocxDHbFXqFuaT87tWUf2hnnljK3zLsrfVSuJfV9FAyow6uqztvU+Jx6k+uqt8P1uR5fmhT3kiPEyVYwt+SoOuisTEEUqeO0tdq7r0HCa+R0+Oi0b2tfodWuEehWOsquiO2d4QADyVOyDYWhV7IFfWRpPLTyOh8RyKgyrV4laivTkfG0SOo5hZrIvQPDs4ZUOo/yGx/PxXL5eOYH106KDKuZVZbSlWqVJrDJIPzj+6vOkDVXa0uQ82bonKfYrjqB6e8o3UxgBsBszuhdZ4OwhRske7kUnvawcG1UypKbKkprUKs5EsinyJZE201QBicGKbIu5ELSUORdyKbIlkStJQOpSIUtvSdWaGATUa8ARuZ0+hUmRb/gjhU0Qa1Ud98ZW82tjc/xH5LmfH42OYx//AGuvgtvwiVzXOb0q/ijeA4X93oNYfiAlx/iO/wCnorlRymIhVLyoGAudoAuWW0d0y5uQxpJMLzDjTiovIp09czsrep8T0Cl4s4uJLg090aDqUJ4Iw77zcOrVdRTAjwzHb2hPEZLC88BN8wNeGdSp7vhju0qLBL3ubmPmRmJ6ASfRaXi6qRTDWgmYaANz4D8kbtaTQ4vjWInwHRR/dw+s1x1DNR5+KgJNUrAoG1SNH7nYNYf/AG6QB6vOrv8AMSsdwxw+bi9ZWeDkpHOergczR/VB9FsuLBnFOnOhfmf/ACtkx7wrmGURTomAAN0Q4g2EC0FtFZfjrEYaR47LAWOG9vm6An1Rrja8L3u8G6a8zzUXC57hPMwpGAhmpUcx5BAHRAfuDgfL09lcp0iRJRm6t2ipqPi1b58x4KCs2dE0uVmEh7NQQ6o1RVGK8+hooXUkrUhaqdhTmq3zRzjx4o21Ok34qrs7/HKzb0zH/KqOGUYuaY8XAfNQ8ZVzXvan7tM9k0dGaH3dmKmaeqrvHRZ2hSkrTYNg0AVHt02aDzPM+QTeHMID6oDthqQtPdOzO00aNAOi1PDMfz5wT/Fu5/oKlmS+TFtyUI+75Dpty8Qi2GvDuqiyJ1qMj+h+RVjxPwsRNMsPHUdvT3JmDnF7hHJz37o22j2cOG0odj+E5HZ2fC7UjwJ/IovGZsLmaW5H+XmFk4Ga7Fl1DjqO4V/LxhOyuqyWVNyIhd2eR0cuRVcsXoEcrZWB7DYK5N7HMcWu5CrZFzIrBYuZE+01QZElPkSStBXKtAtMEahKlbOcYaC4+ABJ9gjv/DBVGbNBjUnRuvzWrtLmjb0wWhrdIMRPXXqsuTN0AULKvtw7O52Xm76BaYcCCNwRB9ilkWxvOJGZnQJBBHjPn03QC/rsee4xrR0EH/ZSxZDn8tpRyY4ZuHIaGJwYrVC1LiAAT/rxWrwrhOm8NLwdPi1Op8B0Sny44Bb0IsZ8v8VU4N4a7RwrVR3GnuA/iI5noPqt+o6VIMaA0QAIA5ADZcfWhcZl5TsmTW74DsF0MEDYWaQnVKgaJKwPHXEmWmRMeSLcSY8KTTrryC8g4jvHVnnMduXVU+dlaG26A3GIPfULnHTk3kB/rmvUvs2rU30n5ORZmB3BIduvKnUV6L9krSG3HnSPyqKyZSIyzofyq3kgyCTqPwtzX6bKJ9fIFYqtlVazZInoqJV0IRjNfUAyXSIHkVZrYwGUu8YACH4o/NXLRvogeLPL3dmDoPiP5JVafazmOXPavcfEkj1SwnGOyblDC53SVdusOa3Up+FsDRJ8VOHezSqSRCQ+0iFrg9W5h1QhjeQG/uo7zCzTfBMg7O8ekeK7c40aQ8J2HP2Qi44gqPcDpAMx9VHRKlYI4xTUco4dIVStbZSi1hdCAd5Aj1UGJUJdPioQTau6RSBOfkrMd4OH1QzGSW3NXrUef6jmHyKL3VrIQnHNXMf++yD/ADM7p+WVWYzeypyijaM8HvntDzDYHrojGRZPhy/7KsJ2d3SvV8D4Za8Z6sFhbIAJ95H0XReFZMcMbw7m79Vi50L5HtI4pZTIuFi02KYNRZ8Di0jSD3p6qbAsAp1KbjUB3LQQSPUcv9lsuy4yyzxxSzxjSB1BC8LrSIO4Vy5t5EjddusBNs3Pmkg6iI7vM+kj5qai7MFxGXEIpSGcdPRdPA8vYC7nqg9VucZXf7IfXssgkkSfwiSY8doR29teYVA0g8gOMeJAmPRX/DPEDju0PPsn6fvVU87DEo1NHtIQWLmVGLvCQ0gMqNf48oPzVR1kenoV1zZ2OFgrnzA8chUsqSuixd+6Uk7zW903yndlM2oQIBMJhE7knzJUmVdyKHbspfa7qINTw1PDEcwLhs1iHP0p/N3l06qOadkTdTzsnxxOe6mrnDuEvrGTLaY3PifBv6rd0aQYAAIATbeg1jQGgAAQANlypUXI5WSZ33wOgW9DF5ba6pz6qBY3jIpNJJU+JYkKbSSV5jxBjZquMHQKmSrLW2o7jHe2uHZtYa4jwB/WFlLqtLz5qyx+Rj383HK3y/EfePZD2CTqi0Iu7JzaS9B+ytsOuB0pH2NT9ViGN00Wx+zeqW3L/wB11PKT/FII+QcjueE3hb247sofWrSQB4opcmUKr6KBxUzQsxdXQpvuKnMFrW+cLMtuyTPqVocUtw4OB/E4uP0hZ66eAclPcotScFBXuS7UnRVf+IRo07cyPyKv1sKYR3i73ge0IVXtmtOk+6uQPhG7tz9FTnjnOzaA+qddXRfqSSeqgDlrOH8Gpvt8z2NLnlwBIkgfCInbYlZCoC1xadwSD5gwVZyoqDXgUHBVsQlupjjZBWuwCrmpt6S32P6QjlS3kLJ8M3HxDwIPuI/JbG3fLVjSCnLcjNsCC39CAs3f0s1J45sPaDy2d+R9FrcRYs4+BUGbYy0+ThB+qfEd1HMLCzjKkFek4FxBUqUGhryMoggLze4tixxadwSPYwjHC2I9nVDTs7RaWNKIpA48dVmysL2Fo5W7bcnn3vMlW6OP1WRlgAclSITIXVljHchYokeOqs3eLPqmXk+QMD81LhVxy/1CHkJ1CrlcCs/xDEbJDbBu3f8AIVvFyXNkpx2K0ZpyEIvLfKdEWt6shMuaUhcit5AKgJ1H+6j++OGx+itVqeUqtXpcx6rf8NzBtFJ8D/X4WXmQOHts+P5URrOPMpJhKS6KgsbW7uroSSSRSWl4e4bzgVKvw7tb49T06LXspgDRdSXHZcz5ZTqPBpb8EbWMFJPehl7dZQUklUKnC884mxovdkaT1WaumaQNzp7pJKM8qywbFDb94BDeTRAUFBslcSUw4UB5Vtg0EblbfArTscjR8Ugk+Ljv+iSS1MFjTHK481X0KoZTiHsHvWxe/uShN3V0K6ksNy1WLN4iJBWXoUorO6N+ZKSSI4KJ/kFYuakBBKp7xSSTo0pV6Bh9DJSY3wY0esa/OVhOI6OW6qgc3B39TQ4/MrqS6fxFoEDa6EfYrn8QkyH96pYBWirH7zT8oP6rcYbV0hJJctNyuhg/iuYg3RZTEmRr4JJJsfKfJwq2KUM0P/eaD67FCgMpkckklaCpFeg4Le9rRaeY0PorpC4kuqwHl0Db9Fh5TQJTSaQmEJJK6qxRDCrn8Ph9EWOoSSXEZbAyZ7W8WV00Di6JpPZULyjIQwGCkkq4UxXDaA6zCSSS0xn5AFavsqJxISeF/9k="/>
          <p:cNvSpPr>
            <a:spLocks noChangeAspect="1" noChangeArrowheads="1"/>
          </p:cNvSpPr>
          <p:nvPr/>
        </p:nvSpPr>
        <p:spPr bwMode="auto">
          <a:xfrm>
            <a:off x="77788" y="-738188"/>
            <a:ext cx="2324100" cy="154305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7188" name="AutoShape 20" descr="data:image/jpg;base64,/9j/4AAQSkZJRgABAQAAAQABAAD/2wCEAAkGBhQQEBUUEBQVFBQVFBQUFBQUFBQUFBUVFBQVFBUXFRQXHCYfFxkjGhUUHy8gIycpLCwsFR4xNTAqNSYrLCkBCQoKDgwOGg8PGi8lHyQpLyo1KiksLCwsKS8sKSwsLCopLCwsKiwtLC4sKSwsLCwsLCksLCksKSwpLCwtKSwsLP/AABEIALcBEwMBIgACEQEDEQH/xAAbAAABBQEBAAAAAAAAAAAAAAAFAAIDBAYBB//EAEIQAAEDAgQDBgMFBgQFBQAAAAEAAhEDBAUSITEGQWETIlFxgZEyobEHFELB0SNSYnKS4TOi8PEVJFPC4hZDgpOy/8QAGwEAAQUBAQAAAAAAAAAAAAAAAQACAwQFBgf/xAAyEQABBAEDAgMIAgIDAQEAAAABAAIDEQQSITFBUQUTcSJhgZGhsdHwMsEj8TRC4RUU/9oADAMBAAIRAxEAPwDyCEoT8qWVd9SpWmQuwn5UsqVIWmQuwnZV3KjSVpkJQn5VBXqlvLTxlRyytibqdx6WiN9gpIShQ07gu2aPdONzlPfbHUaqBubCW6rNd6NfOkdB4UsJQnNgiQqrrk54jSYUk2RHCAXdTSABPCsLqdlSyqymWmwup2VLKkha5CcAnNZ0XY6IIEpq5CclCSCZlXC1SymlJEFQwlClyruUJJ2pQ5UsqmyJpYklajXFJkSyJI2mQuEKUMSIQQtRQllUkJpSpG0wpsJ5C5CFJyaknwkhSVqSEoToSyqSky02F2E6F2EqQtMhKE+EoSpC02FXvh3PUK3CrYgO56hVs3/jv9CnsPtBQYcPi9PzU16yWHpqo8MHxen5qxefA7y/MKhjNB8PN9nfcp7zUqq4e/dvqFNVLA6T8XRV8PZLj5H56Lht8tYMM/G0ddSP1VKPJfHis9kH2qF9PgpHNBefRX3uDRJ0CsYYKVRwa+oWFxAaC13ekwIdslxTZlgZlEM7w6ZuvWPoUQwS/oXWSlXPY1AWdm+Jbma5vlEgEQdNfRSZviT2lzWHTXuslQxAPaHVd/RLHatC0mmxofW55tQyRu7kT09+tHC6lHsQXVgKpc6WuDjMu01AgLR/anbMbTpOaxoc6o/M4NAc6Gj4jueSk4OwmjUsqbn0qbnS/vOY0nSo6NYlc7/+yXSJC436qYtbp4QyvXp0qU1HhtQOLXUiDn6FoA2Ptpuq1PHKL3loD2+AfqT005+imxXBH070167mijmzhxc3UAd1gbvI0GyzmIXDalxmp/DLA2dNBA1jYKQZMjx/I99vskyGPmlob6pTYO9E8wREe8H0Q6rcUcmaSNSAANTHMDw15qDHaLiM73EkOyAOcXHL3iIJ3Aj5hRYfaNdScTBd3h4wAP7q3Hk5DCGh5v3/AOkzRGBqr5KxRAeJYZ8RsR6KOtVDPi06c1Hw7/ikeLT8iFAHGrca83aeQ2HyV+Pxl5Ggj2u/RIwUbJ2Vlly1xjY9RCfUqBolxhR3mHuc4HY8/wBQqd6/NUI8NArbvEHsjc6gdwAe99x7kBGHEUrrLxpMajwkQplRuqbnxDIjqCrtEHKM28aq7jTSPe5jxsODRF/NRvaAAQu5UsqeFwq9SjtNITMqeUoQpG0zKuFqkhdypI2q5akQpSxNc1BOtRwknwkilalhKE6F2E6lFaZC7CdCUIpWmwuwnQlCSFpsKniNUZYnWRor8Knd1MhksBHjpProqWcf8JF0DsTRNfJSRfyVbDqoaTJiY/NSXlxnhjO8SeWvoPFdo3Gcw2m3rt+i1GEYWG94gAnbSIH6rNhaXY3lMeNPF6TZvmrT5ZBG7U4b+qq4FgnZNz1YzHXXZoHj1QHELhpuy4GW9o0yOYBEkey9CbQBEESDoQeYOmqktcCpOcGilT1IH+G3STHgop8b/GGtNBu+6oxZdyEkWTshNe/pm4pU6r2fd6zD3yA5ocHGCT4bDpugfF2AUqV2ylZO7TtGtOVrg/K9xIDQ4byAD0lewf8Ap6h2IpGjTcwCA0sbAkyTtoZ10TLHhi2tjmo0WMcfxAS6DyzEkj0XO5OaZH6j8lowsbEKCxX2n2LvulF3xdm+Hn+ZgE+Ut+arcIcRUadpTpEudVNRzeya0l5zvJBHKADMzyK9FubMOBDgC0gggiQQfEHdCaeD0LeTRo02OMglrQDHhO4CpB4LdJT72orye7vO1vibpxDRUe07kMAzBoA5AGPqh95DaxgktlpDiCJbpBAPIr0fF6dAVWvr06RmQSaYc4xEGZA06gqe8wqjWDahbTqCCGugH4fwmRI3GhHPqrAkLWh9Gvon6hdLIcUYjSq21HsyJ7pyjcQ0h511jNz5odhbwKDiTtmkTtIEe5+i3T7CidTTYTtJY06DQASNhss7j76dJpy02S6NMgAMH8UJsU5DvZG9oloe3Ss5g1cMqgmNiNTHhzSqNNGuHEEDNmHlP1RHCXNqtOZjJBA0aI8Qilai12jgCOoWnHjh7dQO/wC8qtLkljtJG37wqL8TpugNJe4nQAGZ840QrFrUsqZuR1nrzHTxR+jasYe40DqBr7rtamDykfiETI8lNJGdHvHZQRTgPrej3QU37Y01PhGqsN2106KU2TB3mCCNxGolNhdNhSvnZ5jiPQDj1vr9E+QBpoJqRXYShXlGmwlCdCUJUkuQlC6uyhSSYQmkKQrhSpG0zKkupJJWpIShSQlCdSZaZCUJ8LsJIWmQlCfC7CNIWmQqmKD9n6hXoVPFh+z9Qqud/wAd/oVJEfbHqpOEbTO9xOzcpjrrC3NOgsr9n9OXVvKn/wB629dzKVN1SoYa0S7y8li4bv8AA2+l/cqHMsykKpWuGUW5qrgxo5n6Abk9E7AOLLR1ywdpEkgF7XMaSQQIcRG/isNxzfF9yaY+GmGgDq5ocT56geiI8SWle4o02ss6tNtBjpcYPca0TtsIaSVWyMhzxIwcDbg79/RS4+M1mlx5P0XstV7WNLqjg1rQSXOIAAG5JOgCylz9pVk10dq5wmMzKby33jX0lCsdwm+vcHs2ta41B/i0y4Bz2szMpuJJg6NB1P4pQfil9GhhFG07Sm+4ZUa6o1jg/KT2jnyW6SC4N3kwua8sE0e60Q0L0qjXbWptqU3B1Nwlrm7Efl/YoDX4ktzWFFtQOeQ8uy6saGNLnZ37DQFD+AcPbdYR2NaSw1ajYBIMSx+hH8RJXn3B+GtuL1lKoTkcH5w0wXNa0uLZGwMQeia2Ie1Z4SLQvQrDGba6e5lF4c4A6ZXCW7EtJGo2+qpsvrei8W9N4zOdq1veghp1qO5QJ3M6+a7a/ZxTo16j+0JpOa5rGCQ8B4gy/oJjxn386ZbxcFjZID3N03c0EgiR4j6pzIw4lrSa7I7FbO44otwXBr8zhMaENcf5tvVDr2oKrCKgEcjmgDxmfTVZ/GbHsXNGxc2SBpzI/JFMWs81qyqSZDGc9DOUGR46rRixWt1WNxuq7ngadJ2OykwrJDm0zoIzROpPgTvspq96wODJGYmIGsefghvD1MOZUBnXKDGhghyHUraa+QTGct6xJH0VoP0saWtG6iMQe9wc47I63FKWbLm12mDE+eytu030HP0QDHrZrHtyANluoHQqziNU/dWfxZA7+mfqAneYQXB3RRGBrg0t691M/FqYdIdPI6GCPOE58ToQQdR1B1VFjf8Akj/NPrnATsGsQ5hf+IOIGuhGXXT1U2HlugmF8Oq/z8FZEYLCB/1JVqEoT4XIXYUqdpkJQnwlCFI2mQuQpIXMqCNpkJpCkyrhCSVpkJJ+VJJK1NCUJ0JQn0orTIXU6EoSStNhdhdhdypIWmwqGLvHZxImRpz5ojlRnA8FpVAXVKbHEn8TQdtOap5zXOhLW9dt09jwx2ooR9n9/SpPqiq9rMwZlLyGgwXTqdJ1CIcY8S06rW29u4Pzvb2jm6tgEZWg89dTHgFqLbhy3/6FH/6mfoiFHhO10P3elIIOjGiCNdICwRBK2LygRSeZY3SeYQV5x9o2DOo3XagTTqRDuQe0BpafQA+/gtbT41s3Uc1Spo+m5j6TWk1O+wsc0N2nXeY6rZ18LZVYWVGh7XbtcAQfMIbacCWtF3aUqDQ4GcxzOynxbmJAPkmvjLXP0kU7m/6+ae12prQ4G29lieOuIrhtjaUCHUg9jjVA0c4gM7jiOQkkj+ITshWNX1ucItqVuQXh7X1wGmQ8Ne0moY5l0DXYL2u2wShc0nULmmyoDDmh4nUAiQdwdeSz/FXDlva2NZlKhTDAA9zGiM2Vw3fqZAkg6x8lg5ZEcxbXW/W1ejNsBXnvBuPdnbhhrimGOe/IIEzlJe9zhryAA67oJwTiTLe+p1KolkVAdQ34mOA1Og1IW7tMAoCi1opMIc1jnS0EuMAgu8Tr5KtVwW2kt7KnI37jQf1Wt/8APBAFgH6lUzl6STRI+y0GJYix9u6qx2jWkua4gFnLveIMgSNDI56Lx7B6gbcsJIAz77DWQPTVejVqIbTq0CA0VGNpvD2wQGVKbxlB6sCojAKER2bIHPK2fdMi8OLXksO1ikDmMDKcNysrxfUBrNAMwzXpLnGD9fVWsQumGxaA4SW0xlBEyMsgjlELQV8JpElxpsJO5LQT80/DOFmXFQMpUWFxk6gAQBJJlW3wOaXuJFEfJQNna4MaAbB+ayXDFRoFQOIB0OpA0EzuqFGqPvWadO1JnlBcYK3N7w7SpuyupU56NEKjUwml/wBNn9I+qiGM50bdJBA3vupDkNbI7U0gnauyzvErh2jRzDdeklTVb1jbVggPJAbE6Agc42Rl+H0yZLGknmWg9EIxqnTY0MawAvMyNACNAT7lMliczU+xujFI14ZHR2VSwZSMNq1nCmRmcG6AO8DIPujz6dIVG/diDSIMQZIcNw7rz18UEHDbs4Znb3tiQYV7AcJc24q0swJYyZExmlpA15wXBZclsJB224WqypGAjfflS1acEhMhWLhuqihd5gTefjMkPJH14P1WPM3RIWpkJQnQlCuKO02FyE9JKkrTIXCE+FwhCkbTIXFJlSSStSwlCfCUJyitMhKE+F2EUrTIShPypZUkLTYWswOnFNvl9Vn7Cy7VxbMQ1zp/lEgepgeq0eAa0meQWXk5LDJ5A5Av5qR0LhEJDwTS0FizxRi3ZMIfeAUKTakT3czvz+X0RLC7ltRoe0yCJWU3KZKHaehpWDjPiLdXUWiFO2nZAONeIRRp/d6R779439Vob7EWW1B1R51iR+QWL4KwY3td93XEtDiWzzdv7BYTpDkS8+yP399y2g0Qx8bn9+n3Wjs6DhSpl3xhoJ8ZhPxKqXsy1qeYPBa7XKSCIcQI1PtuiVdoYMz9t9dPfospjda6uK1E06eWi54DXEgCIPLcCJgka+qdkTxTPEbhY79vT93UTcVzWF4+SI2WAUqQa6nmLGs7oLi5sNB3nmI2Kw4vDcPfWefic4MbObI0EiAeuh2Gy2N7iNSyqdmS1xEnKTLT49fBSX2GWzLd9U0GtfUIcSGiQS3XUc5008FHEBizec/2xWxv8qEwvnaYh7J6rFmu8OJnMD8TX99jhtDmnQq1hVK3NxTL2uYzXtKTT+yOmmWTLROsdIQ7CHuuHvpsaS5k5o2ABiSfNTvaQTOhB9dFtPiinFxOp9WKNH4jssthkhd/lbbb3sWPh71LxjbC3qSz4HCdNcoGx8tlWwHEuze2oDpG4SunPrMgiY7pPTlPrCB2RNGoaT9uR+RWZizula7GlO5sC+hWtmQNhc3JiGwomuCP/UR4wunOrSC3xZl8OpnxOyq0bkPYHf6lWL+0aaWcbjQ+Y5oPh9cBxHJwzDz5j3BTvC5y0mJ36UzxeAOaJm/oV9/khWLYaKwGsOGx8+R9kVcJT7axdVJDBtqSdAPMrWn06Dr4WFAX6wI+fcs5Rwq5cWtFSSNsvxADnJAj3WupYCKFH9nOcEvLjq9xgZw48zpIHiOqq2QdQug2oMpdTMeTgHtIPgQEQfduNw506Vv2gbyFSnDagHno7/5Fc5lka6bxXzXUYIPl24b2fdSC4zRy1TGzoePJ4DlQyrT8S2EU2ObrkLmH+QuzUz7OhZwtXZeBG8MDsT97/tZGeNMxUeVcyqTKktpUrUcLkKSEoQStRZUsqlLVwhBG1HlST4SSQtTZUsqlyLuRG01Q5V3KpMq7kStBRZV3Kpci7kStJPsjlLneDHH1iEU4Jf2lOk0/ifl8gCZPsqltSHY1CfCFzhK8NKqxjYkQ7yD2kGOsrg83LLM2ZwO9UPhS6WLFEuNE08XZ+q9I4wo/8u8MG1NwA9P0VL7OWl1GDtmPstbiOH9owt8QQdJ3EIVwDgL7agRW/wAQucIBkBoMD3ifIhZ0E3lsf3KsTR63M7BBPtNuIYymOZ28eQ+q12B0m21rTpkZQ1oLhzLjqSfVT1cDpveKlVrXuaWubInKWmWx1nVdrsa4zU+EaxyJHj4hQB5DNI6lSloc4E9AqlxR7c562lEahv75HN38I8OfluJtcWF5dODT3KABJGjc2uUNHoST5dUM434pdVItraXPeYIbvrsApuHsBdZ0yx72ms+ahDZIaAGtgnnvv1Q003Uf9pwfbtI/0s3xOTVv6VOSS+qyfEDNJ+Uo3xvjgZQhm8RAP1CEcP2Zr4xJ1FFrnuPWMrfm75KT7TqgDAG8yi7cMb3/ALP4pAGnPd2/ofm0C+z7EHUq1VzSHDKHPGoMB3XlLvorXE9zmrGozQmNGnkBz8Spvs2oNYyrUqCA8ZWk/iAnNE78lDVNNlVzRqRq2d8pTpnGOX2Tx+EMdgkhp45/K7hdYhslwcx0A6QW/wAw23+qCcSNDXSDr8QKtvuuwfP4HfEPPSQquLWQeAWmfE89VEJHeZ5hO/dJrKYYSOPsn2d2a1F4B1G48xH5IRlLWZudOoJ/lf8A+Tf8ykwFxZcZeRBBHzRF1tL3MMAVWuZPg74mH+prVZ82p9Y67/lRGHVj6D02/Cj7bSVqbMtp2tMSA6s5gJPIvIBJPSR7LC0a/wCzg7jTr4QjuIvcaFJo30DfMwB9Vb8Rl1Bre+6oeEQhjnvPI2QXFcUfUvqlX92qcoGwbTORjR0ytAWor1RUB7Md6nFVviY0e0eMtJ9QFi7lw7euG7dpUjyzmEVwfEScp5jT2UGQ0aWlT4jjre1auo3tmsg91zSx3nOZh+ZHoFmK9uWOLXDUGD6LS4fUBeQ34Scw6azHzKbxNh8/tW9A78j+XstXwLM8qQwu4dx6/wDv4UXiMGtvmDkfZZjIuZFNlXMq7W1z6hyrmRT5FzKlaKhyrhap8qaWoJKLKkpMqSSCs5VwtU2RLIm2lahyLuVTZF3IlaChyLuVTZF3IhaSiNQupPpt3J/JP4dw4i5zP/dYWnbb+6fbgMqSdnaHz5FOvar6dZpYNHCPUf7rzbxKN8WXIHdTfwO67XCe2THYW9BXxGy9rt7sPY0jmAVM3RZ3gqs51uQ78LyB5EB3/cVo3bKqEDsV3tM2izvFWIGnTyMaXOd3KbW6uc47AI60Eeu6p4k6nQmq74g0gE/hB3jqUCiOVmMKwVmGUnXN25puHA85FMH8LTzcdJPoOs2AV3VaVS4qadqSKY5im3merjr5ALzni7iCpdvIJ/Ztd6Egre13upWbBoIoM5cyxqfISRqKLBR0BR8Ftaw3dQ7urZJ/hYwO+rz7LN/aDeh9UM5hwmOuu60nCNvNkXnd9aq70BFMf/hYHiC4LruNy95b7kNEeqLATIB2/oJjyBG49/7K1Vpdg2NKlUZHd/ZP2AAJEg+nzWOvi/7xmJnUBrhzgleg8TWTWWopHTsmDI7nLQAR5Feff8QZlM/3nzUTTZtSPbcYbdFNxuzqZodtE+YO0dP7qLBH/GwnlIlW6OOCuwMq/EJyVNiRza7/AFuqxpZXSPkndKKay9nHlJlPs6wcnYhdgmRyMqOqSSFBdaojlOJ2ITMWbkqZm6tqQ/TkXake6OC6BdbA6w9k8/xg/kglocxDHbFXqFuaT87tWUf2hnnljK3zLsrfVSuJfV9FAyow6uqztvU+Jx6k+uqt8P1uR5fmhT3kiPEyVYwt+SoOuisTEEUqeO0tdq7r0HCa+R0+Oi0b2tfodWuEehWOsquiO2d4QADyVOyDYWhV7IFfWRpPLTyOh8RyKgyrV4laivTkfG0SOo5hZrIvQPDs4ZUOo/yGx/PxXL5eOYH106KDKuZVZbSlWqVJrDJIPzj+6vOkDVXa0uQ82bonKfYrjqB6e8o3UxgBsBszuhdZ4OwhRske7kUnvawcG1UypKbKkprUKs5EsinyJZE201QBicGKbIu5ELSUORdyKbIlkStJQOpSIUtvSdWaGATUa8ARuZ0+hUmRb/gjhU0Qa1Ud98ZW82tjc/xH5LmfH42OYx//AGuvgtvwiVzXOb0q/ijeA4X93oNYfiAlx/iO/wCnorlRymIhVLyoGAudoAuWW0d0y5uQxpJMLzDjTiovIp09czsrep8T0Cl4s4uJLg090aDqUJ4Iw77zcOrVdRTAjwzHb2hPEZLC88BN8wNeGdSp7vhju0qLBL3ubmPmRmJ6ASfRaXi6qRTDWgmYaANz4D8kbtaTQ4vjWInwHRR/dw+s1x1DNR5+KgJNUrAoG1SNH7nYNYf/AG6QB6vOrv8AMSsdwxw+bi9ZWeDkpHOergczR/VB9FsuLBnFOnOhfmf/ACtkx7wrmGURTomAAN0Q4g2EC0FtFZfjrEYaR47LAWOG9vm6An1Rrja8L3u8G6a8zzUXC57hPMwpGAhmpUcx5BAHRAfuDgfL09lcp0iRJRm6t2ipqPi1b58x4KCs2dE0uVmEh7NQQ6o1RVGK8+hooXUkrUhaqdhTmq3zRzjx4o21Ok34qrs7/HKzb0zH/KqOGUYuaY8XAfNQ8ZVzXvan7tM9k0dGaH3dmKmaeqrvHRZ2hSkrTYNg0AVHt02aDzPM+QTeHMID6oDthqQtPdOzO00aNAOi1PDMfz5wT/Fu5/oKlmS+TFtyUI+75Dpty8Qi2GvDuqiyJ1qMj+h+RVjxPwsRNMsPHUdvT3JmDnF7hHJz37o22j2cOG0odj+E5HZ2fC7UjwJ/IovGZsLmaW5H+XmFk4Ga7Fl1DjqO4V/LxhOyuqyWVNyIhd2eR0cuRVcsXoEcrZWB7DYK5N7HMcWu5CrZFzIrBYuZE+01QZElPkSStBXKtAtMEahKlbOcYaC4+ABJ9gjv/DBVGbNBjUnRuvzWrtLmjb0wWhrdIMRPXXqsuTN0AULKvtw7O52Xm76BaYcCCNwRB9ilkWxvOJGZnQJBBHjPn03QC/rsee4xrR0EH/ZSxZDn8tpRyY4ZuHIaGJwYrVC1LiAAT/rxWrwrhOm8NLwdPi1Op8B0Sny44Bb0IsZ8v8VU4N4a7RwrVR3GnuA/iI5noPqt+o6VIMaA0QAIA5ADZcfWhcZl5TsmTW74DsF0MEDYWaQnVKgaJKwPHXEmWmRMeSLcSY8KTTrryC8g4jvHVnnMduXVU+dlaG26A3GIPfULnHTk3kB/rmvUvs2rU30n5ORZmB3BIduvKnUV6L9krSG3HnSPyqKyZSIyzofyq3kgyCTqPwtzX6bKJ9fIFYqtlVazZInoqJV0IRjNfUAyXSIHkVZrYwGUu8YACH4o/NXLRvogeLPL3dmDoPiP5JVafazmOXPavcfEkj1SwnGOyblDC53SVdusOa3Up+FsDRJ8VOHezSqSRCQ+0iFrg9W5h1QhjeQG/uo7zCzTfBMg7O8ekeK7c40aQ8J2HP2Qi44gqPcDpAMx9VHRKlYI4xTUco4dIVStbZSi1hdCAd5Aj1UGJUJdPioQTau6RSBOfkrMd4OH1QzGSW3NXrUef6jmHyKL3VrIQnHNXMf++yD/ADM7p+WVWYzeypyijaM8HvntDzDYHrojGRZPhy/7KsJ2d3SvV8D4Za8Z6sFhbIAJ95H0XReFZMcMbw7m79Vi50L5HtI4pZTIuFi02KYNRZ8Di0jSD3p6qbAsAp1KbjUB3LQQSPUcv9lsuy4yyzxxSzxjSB1BC8LrSIO4Vy5t5EjddusBNs3Pmkg6iI7vM+kj5qai7MFxGXEIpSGcdPRdPA8vYC7nqg9VucZXf7IfXssgkkSfwiSY8doR29teYVA0g8gOMeJAmPRX/DPEDju0PPsn6fvVU87DEo1NHtIQWLmVGLvCQ0gMqNf48oPzVR1kenoV1zZ2OFgrnzA8chUsqSuixd+6Uk7zW903yndlM2oQIBMJhE7knzJUmVdyKHbspfa7qINTw1PDEcwLhs1iHP0p/N3l06qOadkTdTzsnxxOe6mrnDuEvrGTLaY3PifBv6rd0aQYAAIATbeg1jQGgAAQANlypUXI5WSZ33wOgW9DF5ba6pz6qBY3jIpNJJU+JYkKbSSV5jxBjZquMHQKmSrLW2o7jHe2uHZtYa4jwB/WFlLqtLz5qyx+Rj383HK3y/EfePZD2CTqi0Iu7JzaS9B+ytsOuB0pH2NT9ViGN00Wx+zeqW3L/wB11PKT/FII+QcjueE3hb247sofWrSQB4opcmUKr6KBxUzQsxdXQpvuKnMFrW+cLMtuyTPqVocUtw4OB/E4uP0hZ66eAclPcotScFBXuS7UnRVf+IRo07cyPyKv1sKYR3i73ge0IVXtmtOk+6uQPhG7tz9FTnjnOzaA+qddXRfqSSeqgDlrOH8Gpvt8z2NLnlwBIkgfCInbYlZCoC1xadwSD5gwVZyoqDXgUHBVsQlupjjZBWuwCrmpt6S32P6QjlS3kLJ8M3HxDwIPuI/JbG3fLVjSCnLcjNsCC39CAs3f0s1J45sPaDy2d+R9FrcRYs4+BUGbYy0+ThB+qfEd1HMLCzjKkFek4FxBUqUGhryMoggLze4tixxadwSPYwjHC2I9nVDTs7RaWNKIpA48dVmysL2Fo5W7bcnn3vMlW6OP1WRlgAclSITIXVljHchYokeOqs3eLPqmXk+QMD81LhVxy/1CHkJ1CrlcCs/xDEbJDbBu3f8AIVvFyXNkpx2K0ZpyEIvLfKdEWt6shMuaUhcit5AKgJ1H+6j++OGx+itVqeUqtXpcx6rf8NzBtFJ8D/X4WXmQOHts+P5URrOPMpJhKS6KgsbW7uroSSSRSWl4e4bzgVKvw7tb49T06LXspgDRdSXHZcz5ZTqPBpb8EbWMFJPehl7dZQUklUKnC884mxovdkaT1WaumaQNzp7pJKM8qywbFDb94BDeTRAUFBslcSUw4UB5Vtg0EblbfArTscjR8Ugk+Ljv+iSS1MFjTHK481X0KoZTiHsHvWxe/uShN3V0K6ksNy1WLN4iJBWXoUorO6N+ZKSSI4KJ/kFYuakBBKp7xSSTo0pV6Bh9DJSY3wY0esa/OVhOI6OW6qgc3B39TQ4/MrqS6fxFoEDa6EfYrn8QkyH96pYBWirH7zT8oP6rcYbV0hJJctNyuhg/iuYg3RZTEmRr4JJJsfKfJwq2KUM0P/eaD67FCgMpkckklaCpFeg4Le9rRaeY0PorpC4kuqwHl0Db9Fh5TQJTSaQmEJJK6qxRDCrn8Ph9EWOoSSXEZbAyZ7W8WV00Di6JpPZULyjIQwGCkkq4UxXDaA6zCSSS0xn5AFavsqJxISeF/9k="/>
          <p:cNvSpPr>
            <a:spLocks noChangeAspect="1" noChangeArrowheads="1"/>
          </p:cNvSpPr>
          <p:nvPr/>
        </p:nvSpPr>
        <p:spPr bwMode="auto">
          <a:xfrm>
            <a:off x="77788" y="-738188"/>
            <a:ext cx="2324100" cy="154305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7190" name="Picture 22" descr="http://www.stamfordschola.org/wp-content/uploads/2011/01/distance-learning-education.jpg"/>
          <p:cNvPicPr>
            <a:picLocks noChangeAspect="1" noChangeArrowheads="1"/>
          </p:cNvPicPr>
          <p:nvPr/>
        </p:nvPicPr>
        <p:blipFill>
          <a:blip r:embed="rId4" cstate="print"/>
          <a:srcRect/>
          <a:stretch>
            <a:fillRect/>
          </a:stretch>
        </p:blipFill>
        <p:spPr bwMode="auto">
          <a:xfrm>
            <a:off x="4038600" y="4591873"/>
            <a:ext cx="2590800" cy="1723202"/>
          </a:xfrm>
          <a:prstGeom prst="rect">
            <a:avLst/>
          </a:prstGeom>
          <a:noFill/>
        </p:spPr>
      </p:pic>
      <p:pic>
        <p:nvPicPr>
          <p:cNvPr id="7192" name="Picture 24" descr="http://www.vdh.state.va.us/distancelearning/images/dl.jpg"/>
          <p:cNvPicPr>
            <a:picLocks noChangeAspect="1" noChangeArrowheads="1"/>
          </p:cNvPicPr>
          <p:nvPr/>
        </p:nvPicPr>
        <p:blipFill>
          <a:blip r:embed="rId5" cstate="print"/>
          <a:srcRect/>
          <a:stretch>
            <a:fillRect/>
          </a:stretch>
        </p:blipFill>
        <p:spPr bwMode="auto">
          <a:xfrm>
            <a:off x="685800" y="4343400"/>
            <a:ext cx="2590800" cy="2320195"/>
          </a:xfrm>
          <a:prstGeom prst="rect">
            <a:avLst/>
          </a:prstGeom>
          <a:noFill/>
        </p:spPr>
      </p:pic>
      <p:pic>
        <p:nvPicPr>
          <p:cNvPr id="16" name="~PP1162.WAV">
            <a:hlinkClick r:id="" action="ppaction://media"/>
          </p:cNvPr>
          <p:cNvPicPr>
            <a:picLocks noRot="1" noChangeAspect="1"/>
          </p:cNvPicPr>
          <p:nvPr>
            <a:wavAudioFile r:embed="rId1" name="~PP1162.WAV"/>
          </p:nvPr>
        </p:nvPicPr>
        <p:blipFill>
          <a:blip r:embed="rId6" cstate="print"/>
          <a:stretch>
            <a:fillRect/>
          </a:stretch>
        </p:blipFill>
        <p:spPr>
          <a:xfrm>
            <a:off x="8702675" y="6416675"/>
            <a:ext cx="304800" cy="304800"/>
          </a:xfrm>
          <a:prstGeom prst="rect">
            <a:avLst/>
          </a:prstGeom>
        </p:spPr>
      </p:pic>
    </p:spTree>
  </p:cSld>
  <p:clrMapOvr>
    <a:masterClrMapping/>
  </p:clrMapOvr>
  <p:transition advTm="117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“An effective technology plan is based on the shared vision of educators, parents, community members and business leaders who have technological expertise” (November, A. (1998), p. 1. </a:t>
            </a:r>
          </a:p>
          <a:p>
            <a:r>
              <a:rPr lang="en-US" dirty="0" smtClean="0"/>
              <a:t>“It also specifies how the technology will be paid for and how its use will be supported” (November, A. (1998), p. 1).</a:t>
            </a:r>
          </a:p>
          <a:p>
            <a:endParaRPr lang="en-US" dirty="0"/>
          </a:p>
        </p:txBody>
      </p:sp>
      <p:sp>
        <p:nvSpPr>
          <p:cNvPr id="4" name="AutoShape 2"/>
          <p:cNvSpPr>
            <a:spLocks noGrp="1" noChangeArrowheads="1"/>
          </p:cNvSpPr>
          <p:nvPr>
            <p:ph type="title"/>
          </p:nvPr>
        </p:nvSpPr>
        <p:spPr bwMode="auto">
          <a:xfrm>
            <a:off x="457200" y="304800"/>
            <a:ext cx="8229600" cy="1219200"/>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normAutofit fontScale="9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Aft>
                <a:spcPts val="1000"/>
              </a:spcAft>
            </a:pPr>
            <a:r>
              <a:rPr lang="en-US" sz="3600" dirty="0" smtClean="0"/>
              <a:t>Developing a School District</a:t>
            </a:r>
            <a:br>
              <a:rPr lang="en-US" sz="3600" dirty="0" smtClean="0"/>
            </a:br>
            <a:r>
              <a:rPr lang="en-US" sz="3600" dirty="0" smtClean="0"/>
              <a:t>Technology Plan</a:t>
            </a:r>
            <a:endParaRPr kumimoji="0" lang="en-US" sz="3600" b="0" i="0" u="none" strike="noStrike" cap="none" normalizeH="0" baseline="0" dirty="0" smtClean="0">
              <a:ln>
                <a:noFill/>
              </a:ln>
              <a:effectLst/>
              <a:latin typeface="Arial" pitchFamily="34" charset="0"/>
              <a:cs typeface="Arial" pitchFamily="34" charset="0"/>
            </a:endParaRPr>
          </a:p>
        </p:txBody>
      </p:sp>
      <p:sp>
        <p:nvSpPr>
          <p:cNvPr id="5" name="Rectangular Callout 4"/>
          <p:cNvSpPr/>
          <p:nvPr/>
        </p:nvSpPr>
        <p:spPr>
          <a:xfrm>
            <a:off x="5715000" y="5867400"/>
            <a:ext cx="1981200" cy="612648"/>
          </a:xfrm>
          <a:prstGeom prst="wedgeRectCallout">
            <a:avLst>
              <a:gd name="adj1" fmla="val -72417"/>
              <a:gd name="adj2" fmla="val -6480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November, A. (1998), p. 1.</a:t>
            </a:r>
            <a:endParaRPr lang="en-US" dirty="0"/>
          </a:p>
        </p:txBody>
      </p:sp>
      <p:pic>
        <p:nvPicPr>
          <p:cNvPr id="7" name="~PP2783.WAV">
            <a:hlinkClick r:id="" action="ppaction://media"/>
          </p:cNvPr>
          <p:cNvPicPr>
            <a:picLocks noRot="1" noChangeAspect="1"/>
          </p:cNvPicPr>
          <p:nvPr>
            <a:wavAudioFile r:embed="rId1" name="~PP2783.WAV"/>
          </p:nvPr>
        </p:nvPicPr>
        <p:blipFill>
          <a:blip r:embed="rId4" cstate="print"/>
          <a:stretch>
            <a:fillRect/>
          </a:stretch>
        </p:blipFill>
        <p:spPr>
          <a:xfrm>
            <a:off x="8702675" y="6416675"/>
            <a:ext cx="304800" cy="304800"/>
          </a:xfrm>
          <a:prstGeom prst="rect">
            <a:avLst/>
          </a:prstGeom>
        </p:spPr>
      </p:pic>
    </p:spTree>
  </p:cSld>
  <p:clrMapOvr>
    <a:masterClrMapping/>
  </p:clrMapOvr>
  <p:transition advTm="96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en-US" dirty="0" smtClean="0"/>
              <a:t>“The plan for integrating technology into the school is based on the school or district’s educational vision and is part of an overall school-improvement plan.  </a:t>
            </a:r>
          </a:p>
          <a:p>
            <a:r>
              <a:rPr lang="en-US" dirty="0" smtClean="0"/>
              <a:t>The technology plan aims to improve student learning, to help students perform authentic tasks, and to help students learn skills that will prepare them for future careers.</a:t>
            </a:r>
          </a:p>
          <a:p>
            <a:r>
              <a:rPr lang="en-US" dirty="0" smtClean="0"/>
              <a:t>Educators, parents, students, and community members support the school’s initiatives in the use of technology.</a:t>
            </a:r>
          </a:p>
          <a:p>
            <a:r>
              <a:rPr lang="en-US" dirty="0" smtClean="0"/>
              <a:t>Professional development and support for staff is provided on an ongoing basis.  </a:t>
            </a:r>
          </a:p>
          <a:p>
            <a:r>
              <a:rPr lang="en-US" dirty="0" smtClean="0"/>
              <a:t>The technology plan is periodically reviewed and updated”  </a:t>
            </a:r>
            <a:r>
              <a:rPr lang="en-US" sz="2600" dirty="0" smtClean="0"/>
              <a:t>November, A. (1998), p. 1.</a:t>
            </a:r>
          </a:p>
          <a:p>
            <a:endParaRPr lang="en-US" dirty="0"/>
          </a:p>
        </p:txBody>
      </p:sp>
      <p:sp>
        <p:nvSpPr>
          <p:cNvPr id="4" name="AutoShape 2"/>
          <p:cNvSpPr>
            <a:spLocks noGrp="1" noChangeArrowheads="1"/>
          </p:cNvSpPr>
          <p:nvPr>
            <p:ph type="title"/>
          </p:nvPr>
        </p:nvSpPr>
        <p:spPr bwMode="auto">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normAutofit fontScale="9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Aft>
                <a:spcPts val="1000"/>
              </a:spcAft>
            </a:pPr>
            <a:r>
              <a:rPr lang="en-US" sz="3600" dirty="0" smtClean="0"/>
              <a:t>Goals in Creating a District Technology Plan</a:t>
            </a:r>
            <a:endParaRPr kumimoji="0" lang="en-US" sz="3600" b="0" i="0" u="none" strike="noStrike" cap="none" normalizeH="0" baseline="0" dirty="0" smtClean="0">
              <a:ln>
                <a:noFill/>
              </a:ln>
              <a:effectLst/>
              <a:latin typeface="Arial" pitchFamily="34" charset="0"/>
              <a:cs typeface="Arial" pitchFamily="34" charset="0"/>
            </a:endParaRPr>
          </a:p>
        </p:txBody>
      </p:sp>
      <p:sp>
        <p:nvSpPr>
          <p:cNvPr id="5" name="Rectangular Callout 4"/>
          <p:cNvSpPr/>
          <p:nvPr/>
        </p:nvSpPr>
        <p:spPr>
          <a:xfrm>
            <a:off x="5715000" y="5867400"/>
            <a:ext cx="1981200" cy="612648"/>
          </a:xfrm>
          <a:prstGeom prst="wedgeRectCallout">
            <a:avLst>
              <a:gd name="adj1" fmla="val -72417"/>
              <a:gd name="adj2" fmla="val -6480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November, A. (1998), p. 1.</a:t>
            </a:r>
            <a:endParaRPr lang="en-US" dirty="0"/>
          </a:p>
        </p:txBody>
      </p:sp>
      <p:pic>
        <p:nvPicPr>
          <p:cNvPr id="6" name="~PP3412.WAV">
            <a:hlinkClick r:id="" action="ppaction://media"/>
          </p:cNvPr>
          <p:cNvPicPr>
            <a:picLocks noRot="1" noChangeAspect="1"/>
          </p:cNvPicPr>
          <p:nvPr>
            <a:wavAudioFile r:embed="rId1" name="~PP3412.WAV"/>
          </p:nvPr>
        </p:nvPicPr>
        <p:blipFill>
          <a:blip r:embed="rId4" cstate="print"/>
          <a:stretch>
            <a:fillRect/>
          </a:stretch>
        </p:blipFill>
        <p:spPr>
          <a:xfrm>
            <a:off x="8702675" y="6416675"/>
            <a:ext cx="304800" cy="304800"/>
          </a:xfrm>
          <a:prstGeom prst="rect">
            <a:avLst/>
          </a:prstGeom>
        </p:spPr>
      </p:pic>
    </p:spTree>
  </p:cSld>
  <p:clrMapOvr>
    <a:masterClrMapping/>
  </p:clrMapOvr>
  <p:transition advTm="128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All campuses have completed </a:t>
            </a:r>
            <a:r>
              <a:rPr lang="en-US" dirty="0" err="1" smtClean="0"/>
              <a:t>STaR</a:t>
            </a:r>
            <a:r>
              <a:rPr lang="en-US" dirty="0" smtClean="0"/>
              <a:t> Charts</a:t>
            </a:r>
          </a:p>
          <a:p>
            <a:r>
              <a:rPr lang="en-US" dirty="0" smtClean="0"/>
              <a:t>Critical Factors for achieving NCLB, E-Rate, and Long-Range Plan for Technology Requirements</a:t>
            </a:r>
          </a:p>
          <a:p>
            <a:pPr lvl="1" algn="ctr">
              <a:buNone/>
            </a:pPr>
            <a:r>
              <a:rPr lang="en-US" dirty="0" smtClean="0"/>
              <a:t>Technology Plans are Required by the State:</a:t>
            </a:r>
          </a:p>
        </p:txBody>
      </p:sp>
      <p:sp>
        <p:nvSpPr>
          <p:cNvPr id="4" name="AutoShape 2"/>
          <p:cNvSpPr txBox="1">
            <a:spLocks noGrp="1" noChangeArrowheads="1"/>
          </p:cNvSpPr>
          <p:nvPr>
            <p:ph type="title"/>
          </p:nvPr>
        </p:nvSpPr>
        <p:spPr bwMode="auto">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fontScale="9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Beaumont ISD </a:t>
            </a:r>
            <a:r>
              <a:rPr lang="en-US" sz="3600" dirty="0" smtClean="0">
                <a:latin typeface="Arial" pitchFamily="34" charset="0"/>
                <a:cs typeface="Arial" pitchFamily="34" charset="0"/>
              </a:rPr>
              <a:t>Recognizes </a:t>
            </a:r>
            <a:br>
              <a:rPr lang="en-US" sz="3600" dirty="0" smtClean="0">
                <a:latin typeface="Arial" pitchFamily="34" charset="0"/>
                <a:cs typeface="Arial" pitchFamily="34" charset="0"/>
              </a:rPr>
            </a:br>
            <a:r>
              <a:rPr lang="en-US" sz="3600" dirty="0" smtClean="0">
                <a:latin typeface="Arial" pitchFamily="34" charset="0"/>
                <a:cs typeface="Arial" pitchFamily="34" charset="0"/>
              </a:rPr>
              <a:t>Necessary State </a:t>
            </a: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Requirements</a:t>
            </a:r>
          </a:p>
        </p:txBody>
      </p:sp>
      <p:sp>
        <p:nvSpPr>
          <p:cNvPr id="5" name="Rounded Rectangle 4"/>
          <p:cNvSpPr/>
          <p:nvPr/>
        </p:nvSpPr>
        <p:spPr>
          <a:xfrm>
            <a:off x="685800" y="3810000"/>
            <a:ext cx="8305800" cy="289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00" dirty="0" smtClean="0"/>
          </a:p>
          <a:p>
            <a:r>
              <a:rPr lang="en-US" sz="1600" dirty="0" smtClean="0"/>
              <a:t>Campus and district improvement plans adopted under the requirements of the Texas Education Code must include the integration of technology in instructional and administrative programs</a:t>
            </a:r>
          </a:p>
          <a:p>
            <a:r>
              <a:rPr lang="en-US" sz="1600" dirty="0" smtClean="0"/>
              <a:t>Under the federal  No Child Left Behind Act of 2001, Title II, Part D, Enhancing Education Through Technology, the law states that in order to be eligible to receive a subgrant from the State educational agency, a local educational agency or eligible local entity shall sub it to the State educational agency an application containing a new or updated local long-range strategic educational technology plan that is consistent with the objectives of the statewide educational plan.</a:t>
            </a:r>
          </a:p>
          <a:p>
            <a:r>
              <a:rPr lang="en-US" sz="1600" dirty="0" smtClean="0"/>
              <a:t>In addition, schools and districts are required to have an approved technology plan to participate in the federal Schools and Libraries Universal Service Support Mechanism better known as E-Rate</a:t>
            </a:r>
            <a:r>
              <a:rPr lang="en-US" dirty="0" smtClean="0"/>
              <a:t>.  </a:t>
            </a:r>
            <a:r>
              <a:rPr lang="en-US" sz="1100" dirty="0" smtClean="0">
                <a:solidFill>
                  <a:schemeClr val="tx1"/>
                </a:solidFill>
              </a:rPr>
              <a:t>Resource:   Texas e-Plan Online Technology Planning System (2010)</a:t>
            </a:r>
            <a:endParaRPr lang="en-US" sz="1100" dirty="0" smtClean="0"/>
          </a:p>
          <a:p>
            <a:pPr algn="ctr"/>
            <a:endParaRPr lang="en-US" dirty="0"/>
          </a:p>
        </p:txBody>
      </p:sp>
      <p:pic>
        <p:nvPicPr>
          <p:cNvPr id="6" name="~PP1021.WAV">
            <a:hlinkClick r:id="" action="ppaction://media"/>
          </p:cNvPr>
          <p:cNvPicPr>
            <a:picLocks noRot="1" noChangeAspect="1"/>
          </p:cNvPicPr>
          <p:nvPr>
            <a:wavAudioFile r:embed="rId1" name="~PP1021.WAV"/>
          </p:nvPr>
        </p:nvPicPr>
        <p:blipFill>
          <a:blip r:embed="rId4" cstate="print"/>
          <a:stretch>
            <a:fillRect/>
          </a:stretch>
        </p:blipFill>
        <p:spPr>
          <a:xfrm>
            <a:off x="8702675" y="6416675"/>
            <a:ext cx="304800" cy="304800"/>
          </a:xfrm>
          <a:prstGeom prst="rect">
            <a:avLst/>
          </a:prstGeom>
        </p:spPr>
      </p:pic>
    </p:spTree>
  </p:cSld>
  <p:clrMapOvr>
    <a:masterClrMapping/>
  </p:clrMapOvr>
  <p:transition advTm="1386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r>
              <a:rPr lang="en-US" sz="2800" dirty="0" smtClean="0"/>
              <a:t>Things we have learned from our coursework</a:t>
            </a:r>
          </a:p>
          <a:p>
            <a:r>
              <a:rPr lang="en-US" sz="2800" dirty="0" smtClean="0"/>
              <a:t>The National Ed Technology Plan requires the student to be at the center of the learning process.</a:t>
            </a:r>
          </a:p>
          <a:p>
            <a:r>
              <a:rPr lang="en-US" sz="2800" dirty="0" smtClean="0"/>
              <a:t>Texas State Technology Requirements </a:t>
            </a:r>
          </a:p>
          <a:p>
            <a:r>
              <a:rPr lang="en-US" sz="2800" dirty="0" smtClean="0"/>
              <a:t>Key Components of a Technology Plan: </a:t>
            </a:r>
            <a:r>
              <a:rPr lang="en-US" sz="1800" dirty="0" smtClean="0"/>
              <a:t>Infrastructure, Assessment, Goals/Objectives, Budget &amp; Evaluation</a:t>
            </a:r>
          </a:p>
          <a:p>
            <a:r>
              <a:rPr lang="en-US" dirty="0" smtClean="0"/>
              <a:t> </a:t>
            </a:r>
            <a:r>
              <a:rPr lang="en-US" sz="2800" dirty="0" smtClean="0"/>
              <a:t>Key Areas of a Technology Plan</a:t>
            </a:r>
            <a:r>
              <a:rPr lang="en-US" dirty="0" smtClean="0"/>
              <a:t>: </a:t>
            </a:r>
            <a:r>
              <a:rPr lang="en-US" sz="2100" dirty="0" smtClean="0"/>
              <a:t>Infrastructure, Learning, Productivity, Teaching</a:t>
            </a:r>
          </a:p>
          <a:p>
            <a:r>
              <a:rPr lang="en-US" sz="2800" dirty="0" smtClean="0"/>
              <a:t>Beaumont ISD Long Range Technology Plan: </a:t>
            </a:r>
            <a:r>
              <a:rPr lang="en-US" sz="2100" dirty="0" smtClean="0"/>
              <a:t>Steps &amp; Requirements</a:t>
            </a:r>
          </a:p>
          <a:p>
            <a:r>
              <a:rPr lang="en-US" sz="2800" dirty="0" smtClean="0"/>
              <a:t>Beaumont ISD Technology Plan: Goals &amp; Objectives</a:t>
            </a:r>
          </a:p>
          <a:p>
            <a:r>
              <a:rPr lang="en-US" sz="2800" dirty="0" smtClean="0"/>
              <a:t>Beaumont ISD Plan &amp; Possible Improvements</a:t>
            </a:r>
          </a:p>
          <a:p>
            <a:r>
              <a:rPr lang="en-US" sz="2800" dirty="0" smtClean="0"/>
              <a:t>Summary</a:t>
            </a:r>
          </a:p>
          <a:p>
            <a:endParaRPr lang="en-US" dirty="0" smtClean="0"/>
          </a:p>
          <a:p>
            <a:endParaRPr lang="en-US" dirty="0" smtClean="0"/>
          </a:p>
          <a:p>
            <a:endParaRPr lang="en-US" sz="1800" dirty="0" smtClean="0"/>
          </a:p>
          <a:p>
            <a:endParaRPr lang="en-US" dirty="0" smtClean="0"/>
          </a:p>
          <a:p>
            <a:endParaRPr lang="en-US" dirty="0" smtClean="0"/>
          </a:p>
          <a:p>
            <a:endParaRPr lang="en-US" dirty="0" smtClean="0"/>
          </a:p>
          <a:p>
            <a:endParaRPr lang="en-US" dirty="0"/>
          </a:p>
        </p:txBody>
      </p:sp>
      <p:sp>
        <p:nvSpPr>
          <p:cNvPr id="4" name="AutoShape 2"/>
          <p:cNvSpPr txBox="1">
            <a:spLocks noGrp="1" noChangeArrowheads="1"/>
          </p:cNvSpPr>
          <p:nvPr>
            <p:ph type="title"/>
          </p:nvPr>
        </p:nvSpPr>
        <p:spPr bwMode="auto">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fontScale="9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ts val="1000"/>
              </a:spcAft>
              <a:buClrTx/>
              <a:buSzTx/>
              <a:buFontTx/>
              <a:buNone/>
              <a:tabLst/>
              <a:defRPr/>
            </a:pPr>
            <a:r>
              <a:rPr lang="en-US" sz="3600" dirty="0" smtClean="0">
                <a:latin typeface="Arial" pitchFamily="34" charset="0"/>
                <a:cs typeface="Arial" pitchFamily="34" charset="0"/>
              </a:rPr>
              <a:t>Planning For Technology</a:t>
            </a:r>
            <a:br>
              <a:rPr lang="en-US" sz="3600" dirty="0" smtClean="0">
                <a:latin typeface="Arial" pitchFamily="34" charset="0"/>
                <a:cs typeface="Arial" pitchFamily="34" charset="0"/>
              </a:rPr>
            </a:br>
            <a:r>
              <a:rPr lang="en-US" sz="3600" dirty="0" smtClean="0">
                <a:latin typeface="Arial" pitchFamily="34" charset="0"/>
                <a:cs typeface="Arial" pitchFamily="34" charset="0"/>
              </a:rPr>
              <a:t>Integrating Ideas into the Plan</a:t>
            </a:r>
            <a:br>
              <a:rPr lang="en-US" sz="3600" dirty="0" smtClean="0">
                <a:latin typeface="Arial" pitchFamily="34" charset="0"/>
                <a:cs typeface="Arial" pitchFamily="34" charset="0"/>
              </a:rPr>
            </a:br>
            <a:endPar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sp>
        <p:nvSpPr>
          <p:cNvPr id="5" name="Rounded Rectangle 4"/>
          <p:cNvSpPr/>
          <p:nvPr/>
        </p:nvSpPr>
        <p:spPr>
          <a:xfrm rot="20160428">
            <a:off x="86894" y="410723"/>
            <a:ext cx="1993135" cy="863775"/>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Presentation Overview</a:t>
            </a:r>
            <a:endParaRPr lang="en-US" dirty="0"/>
          </a:p>
        </p:txBody>
      </p:sp>
      <p:pic>
        <p:nvPicPr>
          <p:cNvPr id="6" name="~PP4038.WAV">
            <a:hlinkClick r:id="" action="ppaction://media"/>
          </p:cNvPr>
          <p:cNvPicPr>
            <a:picLocks noRot="1" noChangeAspect="1"/>
          </p:cNvPicPr>
          <p:nvPr>
            <a:wavAudioFile r:embed="rId1" name="~PP4038.WAV"/>
          </p:nvPr>
        </p:nvPicPr>
        <p:blipFill>
          <a:blip r:embed="rId4" cstate="print"/>
          <a:stretch>
            <a:fillRect/>
          </a:stretch>
        </p:blipFill>
        <p:spPr>
          <a:xfrm>
            <a:off x="8702675" y="6416675"/>
            <a:ext cx="304800" cy="304800"/>
          </a:xfrm>
          <a:prstGeom prst="rect">
            <a:avLst/>
          </a:prstGeom>
        </p:spPr>
      </p:pic>
    </p:spTree>
  </p:cSld>
  <p:clrMapOvr>
    <a:masterClrMapping/>
  </p:clrMapOvr>
  <p:transition advTm="177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AutoShape 2"/>
          <p:cNvSpPr txBox="1">
            <a:spLocks noGrp="1" noChangeArrowheads="1"/>
          </p:cNvSpPr>
          <p:nvPr>
            <p:ph type="title"/>
          </p:nvPr>
        </p:nvSpPr>
        <p:spPr bwMode="auto">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fontScale="9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Steps to Technology Plan </a:t>
            </a:r>
            <a:b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b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Approval Process</a:t>
            </a:r>
            <a:b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br>
            <a:endPar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sp>
        <p:nvSpPr>
          <p:cNvPr id="6" name="Rounded Rectangle 5"/>
          <p:cNvSpPr/>
          <p:nvPr/>
        </p:nvSpPr>
        <p:spPr>
          <a:xfrm>
            <a:off x="838200" y="1676400"/>
            <a:ext cx="7696200" cy="1447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E-Rate is a common name for The Schools and Libraries Universal Service Fund</a:t>
            </a:r>
          </a:p>
          <a:p>
            <a:r>
              <a:rPr lang="en-US" dirty="0" smtClean="0"/>
              <a:t>It provides discounts to assist schools and libraries</a:t>
            </a:r>
          </a:p>
          <a:p>
            <a:r>
              <a:rPr lang="en-US" dirty="0" smtClean="0"/>
              <a:t>This assistance helps obtain affordable telecommunications services and Internet access.</a:t>
            </a:r>
          </a:p>
          <a:p>
            <a:endParaRPr lang="en-US" dirty="0" smtClean="0"/>
          </a:p>
        </p:txBody>
      </p:sp>
      <p:sp>
        <p:nvSpPr>
          <p:cNvPr id="8" name="Rounded Rectangle 7"/>
          <p:cNvSpPr/>
          <p:nvPr/>
        </p:nvSpPr>
        <p:spPr>
          <a:xfrm>
            <a:off x="990600" y="3200400"/>
            <a:ext cx="7391400" cy="121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TEA approves technology plans for K-12 schools.</a:t>
            </a:r>
          </a:p>
          <a:p>
            <a:r>
              <a:rPr lang="en-US" dirty="0" smtClean="0"/>
              <a:t>The assessment tools for technology plans are the Texas </a:t>
            </a:r>
            <a:r>
              <a:rPr lang="en-US" dirty="0" err="1" smtClean="0"/>
              <a:t>STaR</a:t>
            </a:r>
            <a:r>
              <a:rPr lang="en-US" dirty="0" smtClean="0"/>
              <a:t> Charts.</a:t>
            </a:r>
          </a:p>
          <a:p>
            <a:r>
              <a:rPr lang="en-US" dirty="0" smtClean="0"/>
              <a:t>The Texas </a:t>
            </a:r>
            <a:r>
              <a:rPr lang="en-US" dirty="0" err="1" smtClean="0"/>
              <a:t>STaR</a:t>
            </a:r>
            <a:r>
              <a:rPr lang="en-US" dirty="0" smtClean="0"/>
              <a:t> Charts are completed once a year.</a:t>
            </a:r>
          </a:p>
        </p:txBody>
      </p:sp>
      <p:pic>
        <p:nvPicPr>
          <p:cNvPr id="54273" name="Picture 1" descr="C:\Users\Maridale\AppData\Local\Microsoft\Windows\Temporary Internet Files\Content.IE5\WN3MVJPN\MP900387761[1].jpg"/>
          <p:cNvPicPr>
            <a:picLocks noChangeAspect="1" noChangeArrowheads="1"/>
          </p:cNvPicPr>
          <p:nvPr/>
        </p:nvPicPr>
        <p:blipFill>
          <a:blip r:embed="rId4" cstate="print"/>
          <a:srcRect/>
          <a:stretch>
            <a:fillRect/>
          </a:stretch>
        </p:blipFill>
        <p:spPr bwMode="auto">
          <a:xfrm>
            <a:off x="3048000" y="4495800"/>
            <a:ext cx="2971800" cy="2119884"/>
          </a:xfrm>
          <a:prstGeom prst="rect">
            <a:avLst/>
          </a:prstGeom>
          <a:noFill/>
        </p:spPr>
      </p:pic>
      <p:sp>
        <p:nvSpPr>
          <p:cNvPr id="12" name="TextBox 11"/>
          <p:cNvSpPr txBox="1"/>
          <p:nvPr/>
        </p:nvSpPr>
        <p:spPr>
          <a:xfrm>
            <a:off x="6781800" y="5638800"/>
            <a:ext cx="1676400" cy="369332"/>
          </a:xfrm>
          <a:prstGeom prst="rect">
            <a:avLst/>
          </a:prstGeom>
          <a:noFill/>
        </p:spPr>
        <p:txBody>
          <a:bodyPr wrap="square" rtlCol="0">
            <a:spAutoFit/>
          </a:bodyPr>
          <a:lstStyle/>
          <a:p>
            <a:r>
              <a:rPr lang="en-US" dirty="0" smtClean="0"/>
              <a:t> </a:t>
            </a:r>
            <a:endParaRPr lang="en-US" dirty="0"/>
          </a:p>
        </p:txBody>
      </p:sp>
      <p:sp>
        <p:nvSpPr>
          <p:cNvPr id="10" name="Rectangular Callout 9"/>
          <p:cNvSpPr/>
          <p:nvPr/>
        </p:nvSpPr>
        <p:spPr>
          <a:xfrm>
            <a:off x="7239000" y="5105400"/>
            <a:ext cx="1905000" cy="762000"/>
          </a:xfrm>
          <a:prstGeom prst="wedgeRectCallout">
            <a:avLst>
              <a:gd name="adj1" fmla="val -82598"/>
              <a:gd name="adj2" fmla="val -779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Resource:</a:t>
            </a:r>
          </a:p>
          <a:p>
            <a:pPr algn="ctr"/>
            <a:r>
              <a:rPr lang="en-US" sz="1200" dirty="0" smtClean="0"/>
              <a:t>Texas Education Agency e-Plan System (2011), p. 1. </a:t>
            </a:r>
            <a:endParaRPr lang="en-US" sz="1200" dirty="0"/>
          </a:p>
        </p:txBody>
      </p:sp>
      <p:pic>
        <p:nvPicPr>
          <p:cNvPr id="9" name="~PP2407.WAV">
            <a:hlinkClick r:id="" action="ppaction://media"/>
          </p:cNvPr>
          <p:cNvPicPr>
            <a:picLocks noRot="1" noChangeAspect="1"/>
          </p:cNvPicPr>
          <p:nvPr>
            <a:wavAudioFile r:embed="rId1" name="~PP2407.WAV"/>
          </p:nvPr>
        </p:nvPicPr>
        <p:blipFill>
          <a:blip r:embed="rId5" cstate="print"/>
          <a:stretch>
            <a:fillRect/>
          </a:stretch>
        </p:blipFill>
        <p:spPr>
          <a:xfrm>
            <a:off x="8702675" y="6416675"/>
            <a:ext cx="304800" cy="304800"/>
          </a:xfrm>
          <a:prstGeom prst="rect">
            <a:avLst/>
          </a:prstGeom>
        </p:spPr>
      </p:pic>
    </p:spTree>
  </p:cSld>
  <p:clrMapOvr>
    <a:masterClrMapping/>
  </p:clrMapOvr>
  <p:transition advTm="94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590800" y="1447800"/>
          <a:ext cx="3810000" cy="1432560"/>
        </p:xfrm>
        <a:graphic>
          <a:graphicData uri="http://schemas.openxmlformats.org/drawingml/2006/table">
            <a:tbl>
              <a:tblPr firstRow="1" bandRow="1">
                <a:tableStyleId>{5C22544A-7EE6-4342-B048-85BDC9FD1C3A}</a:tableStyleId>
              </a:tblPr>
              <a:tblGrid>
                <a:gridCol w="2078182"/>
                <a:gridCol w="1731818"/>
              </a:tblGrid>
              <a:tr h="272375">
                <a:tc>
                  <a:txBody>
                    <a:bodyPr/>
                    <a:lstStyle/>
                    <a:p>
                      <a:r>
                        <a:rPr lang="en-US" sz="1400" dirty="0" smtClean="0"/>
                        <a:t>Number of Campuses</a:t>
                      </a:r>
                      <a:endParaRPr lang="en-US" sz="1400" dirty="0"/>
                    </a:p>
                  </a:txBody>
                  <a:tcPr/>
                </a:tc>
                <a:tc>
                  <a:txBody>
                    <a:bodyPr/>
                    <a:lstStyle/>
                    <a:p>
                      <a:r>
                        <a:rPr lang="en-US" sz="1400" dirty="0" smtClean="0"/>
                        <a:t>32</a:t>
                      </a:r>
                      <a:endParaRPr lang="en-US" sz="1400" dirty="0"/>
                    </a:p>
                  </a:txBody>
                  <a:tcPr/>
                </a:tc>
              </a:tr>
              <a:tr h="272375">
                <a:tc>
                  <a:txBody>
                    <a:bodyPr/>
                    <a:lstStyle/>
                    <a:p>
                      <a:r>
                        <a:rPr lang="en-US" sz="1400" dirty="0" smtClean="0"/>
                        <a:t>Total Student Enrollment</a:t>
                      </a:r>
                      <a:endParaRPr lang="en-US" sz="1400" dirty="0"/>
                    </a:p>
                  </a:txBody>
                  <a:tcPr/>
                </a:tc>
                <a:tc>
                  <a:txBody>
                    <a:bodyPr/>
                    <a:lstStyle/>
                    <a:p>
                      <a:r>
                        <a:rPr lang="en-US" sz="1400" dirty="0" smtClean="0"/>
                        <a:t>19,549</a:t>
                      </a:r>
                      <a:endParaRPr lang="en-US" sz="1400" dirty="0"/>
                    </a:p>
                  </a:txBody>
                  <a:tcPr/>
                </a:tc>
              </a:tr>
              <a:tr h="272375">
                <a:tc>
                  <a:txBody>
                    <a:bodyPr/>
                    <a:lstStyle/>
                    <a:p>
                      <a:r>
                        <a:rPr lang="en-US" sz="1400" dirty="0" smtClean="0"/>
                        <a:t>District Size</a:t>
                      </a:r>
                      <a:endParaRPr lang="en-US" sz="1400" dirty="0"/>
                    </a:p>
                  </a:txBody>
                  <a:tcPr/>
                </a:tc>
                <a:tc>
                  <a:txBody>
                    <a:bodyPr/>
                    <a:lstStyle/>
                    <a:p>
                      <a:r>
                        <a:rPr lang="en-US" sz="1400" dirty="0" smtClean="0"/>
                        <a:t>10,000 – 24,999</a:t>
                      </a:r>
                      <a:endParaRPr lang="en-US" sz="1400" dirty="0"/>
                    </a:p>
                  </a:txBody>
                  <a:tcPr/>
                </a:tc>
              </a:tr>
              <a:tr h="463037">
                <a:tc>
                  <a:txBody>
                    <a:bodyPr/>
                    <a:lstStyle/>
                    <a:p>
                      <a:r>
                        <a:rPr lang="en-US" sz="1400" dirty="0" smtClean="0"/>
                        <a:t>Percent</a:t>
                      </a:r>
                      <a:r>
                        <a:rPr lang="en-US" sz="1400" baseline="0" dirty="0" smtClean="0"/>
                        <a:t> Economically Disadvantaged</a:t>
                      </a:r>
                      <a:endParaRPr lang="en-US" sz="1400" dirty="0"/>
                    </a:p>
                  </a:txBody>
                  <a:tcPr/>
                </a:tc>
                <a:tc>
                  <a:txBody>
                    <a:bodyPr/>
                    <a:lstStyle/>
                    <a:p>
                      <a:r>
                        <a:rPr lang="en-US" sz="1400" dirty="0" smtClean="0"/>
                        <a:t>72.68%</a:t>
                      </a:r>
                      <a:endParaRPr lang="en-US" sz="1400" dirty="0"/>
                    </a:p>
                  </a:txBody>
                  <a:tcPr/>
                </a:tc>
              </a:tr>
            </a:tbl>
          </a:graphicData>
        </a:graphic>
      </p:graphicFrame>
      <p:graphicFrame>
        <p:nvGraphicFramePr>
          <p:cNvPr id="5" name="Table 4"/>
          <p:cNvGraphicFramePr>
            <a:graphicFrameLocks noGrp="1"/>
          </p:cNvGraphicFramePr>
          <p:nvPr/>
        </p:nvGraphicFramePr>
        <p:xfrm>
          <a:off x="1600200" y="2971797"/>
          <a:ext cx="6629400" cy="3733801"/>
        </p:xfrm>
        <a:graphic>
          <a:graphicData uri="http://schemas.openxmlformats.org/drawingml/2006/table">
            <a:tbl>
              <a:tblPr firstRow="1" bandRow="1">
                <a:tableStyleId>{5C22544A-7EE6-4342-B048-85BDC9FD1C3A}</a:tableStyleId>
              </a:tblPr>
              <a:tblGrid>
                <a:gridCol w="3088698"/>
                <a:gridCol w="3540702"/>
              </a:tblGrid>
              <a:tr h="367691">
                <a:tc>
                  <a:txBody>
                    <a:bodyPr/>
                    <a:lstStyle/>
                    <a:p>
                      <a:r>
                        <a:rPr lang="en-US" dirty="0" smtClean="0"/>
                        <a:t>Technology Expenditures</a:t>
                      </a:r>
                      <a:endParaRPr lang="en-US" dirty="0"/>
                    </a:p>
                  </a:txBody>
                  <a:tcPr/>
                </a:tc>
                <a:tc>
                  <a:txBody>
                    <a:bodyPr/>
                    <a:lstStyle/>
                    <a:p>
                      <a:r>
                        <a:rPr lang="en-US" dirty="0" smtClean="0"/>
                        <a:t>$6,886,078.00</a:t>
                      </a:r>
                      <a:endParaRPr lang="en-US" dirty="0"/>
                    </a:p>
                  </a:txBody>
                  <a:tcPr/>
                </a:tc>
              </a:tr>
              <a:tr h="1159964">
                <a:tc>
                  <a:txBody>
                    <a:bodyPr/>
                    <a:lstStyle/>
                    <a:p>
                      <a:r>
                        <a:rPr lang="en-US" sz="1400" dirty="0" smtClean="0"/>
                        <a:t>Technology </a:t>
                      </a:r>
                      <a:r>
                        <a:rPr lang="en-US" sz="1400" baseline="0" dirty="0" smtClean="0"/>
                        <a:t> Budgets / By Category</a:t>
                      </a:r>
                      <a:endParaRPr lang="en-US" sz="1400" dirty="0"/>
                    </a:p>
                  </a:txBody>
                  <a:tcPr/>
                </a:tc>
                <a:tc>
                  <a:txBody>
                    <a:bodyPr/>
                    <a:lstStyle/>
                    <a:p>
                      <a:r>
                        <a:rPr lang="en-US" sz="1200" dirty="0" smtClean="0"/>
                        <a:t>Teaching &amp; Learning Budget</a:t>
                      </a:r>
                      <a:r>
                        <a:rPr lang="en-US" sz="1400" dirty="0" smtClean="0"/>
                        <a:t>                  $1,308,355</a:t>
                      </a:r>
                    </a:p>
                    <a:p>
                      <a:r>
                        <a:rPr lang="en-US" sz="1200" baseline="0" dirty="0" smtClean="0"/>
                        <a:t>Educator  Prep &amp; Development Budget</a:t>
                      </a:r>
                      <a:r>
                        <a:rPr lang="en-US" sz="1400" baseline="0" dirty="0" smtClean="0"/>
                        <a:t>  $1,170,633</a:t>
                      </a:r>
                    </a:p>
                    <a:p>
                      <a:r>
                        <a:rPr lang="en-US" sz="1200" baseline="0" dirty="0" smtClean="0"/>
                        <a:t>Leadership, Administration  &amp; Support   </a:t>
                      </a:r>
                      <a:r>
                        <a:rPr lang="en-US" sz="1400" baseline="0" dirty="0" smtClean="0"/>
                        <a:t>$    964,051</a:t>
                      </a:r>
                    </a:p>
                    <a:p>
                      <a:r>
                        <a:rPr lang="en-US" sz="1200" baseline="0" dirty="0" smtClean="0"/>
                        <a:t>Infrastructure  for Technology Budget     </a:t>
                      </a:r>
                      <a:r>
                        <a:rPr lang="en-US" sz="1400" baseline="0" dirty="0" smtClean="0"/>
                        <a:t>$3,443,039</a:t>
                      </a:r>
                    </a:p>
                    <a:p>
                      <a:r>
                        <a:rPr lang="en-US" sz="1400" baseline="0" dirty="0" smtClean="0"/>
                        <a:t>Total:                                                     $6,886,078</a:t>
                      </a:r>
                      <a:endParaRPr lang="en-US" sz="1400" dirty="0"/>
                    </a:p>
                  </a:txBody>
                  <a:tcPr/>
                </a:tc>
              </a:tr>
              <a:tr h="367691">
                <a:tc>
                  <a:txBody>
                    <a:bodyPr/>
                    <a:lstStyle/>
                    <a:p>
                      <a:r>
                        <a:rPr lang="en-US" sz="1400" dirty="0" smtClean="0"/>
                        <a:t>Technology Expenditure Per Student</a:t>
                      </a:r>
                      <a:r>
                        <a:rPr lang="en-US" sz="1400" baseline="0" dirty="0" smtClean="0"/>
                        <a:t> </a:t>
                      </a:r>
                      <a:endParaRPr lang="en-US" sz="1400" dirty="0"/>
                    </a:p>
                  </a:txBody>
                  <a:tcPr/>
                </a:tc>
                <a:tc>
                  <a:txBody>
                    <a:bodyPr/>
                    <a:lstStyle/>
                    <a:p>
                      <a:r>
                        <a:rPr lang="en-US" sz="1400" dirty="0" smtClean="0"/>
                        <a:t> $352.25 </a:t>
                      </a:r>
                      <a:endParaRPr lang="en-US" sz="1400" dirty="0"/>
                    </a:p>
                  </a:txBody>
                  <a:tcPr/>
                </a:tc>
              </a:tr>
              <a:tr h="367691">
                <a:tc>
                  <a:txBody>
                    <a:bodyPr/>
                    <a:lstStyle/>
                    <a:p>
                      <a:r>
                        <a:rPr lang="en-US" sz="1400" dirty="0" smtClean="0"/>
                        <a:t>Campuses</a:t>
                      </a:r>
                      <a:r>
                        <a:rPr lang="en-US" sz="1400" baseline="0" dirty="0" smtClean="0"/>
                        <a:t> with Connection to Internet</a:t>
                      </a:r>
                      <a:endParaRPr lang="en-US" sz="1400" dirty="0"/>
                    </a:p>
                  </a:txBody>
                  <a:tcPr/>
                </a:tc>
                <a:tc>
                  <a:txBody>
                    <a:bodyPr/>
                    <a:lstStyle/>
                    <a:p>
                      <a:r>
                        <a:rPr lang="en-US" sz="1400" dirty="0" smtClean="0"/>
                        <a:t>32</a:t>
                      </a:r>
                      <a:endParaRPr lang="en-US" sz="1400" dirty="0"/>
                    </a:p>
                  </a:txBody>
                  <a:tcPr/>
                </a:tc>
              </a:tr>
              <a:tr h="367691">
                <a:tc>
                  <a:txBody>
                    <a:bodyPr/>
                    <a:lstStyle/>
                    <a:p>
                      <a:r>
                        <a:rPr lang="en-US" sz="1400" dirty="0" smtClean="0"/>
                        <a:t>Classrooms</a:t>
                      </a:r>
                      <a:r>
                        <a:rPr lang="en-US" sz="1400" baseline="0" dirty="0" smtClean="0"/>
                        <a:t> with Connection to Internet</a:t>
                      </a:r>
                      <a:endParaRPr lang="en-US" sz="1400" dirty="0"/>
                    </a:p>
                  </a:txBody>
                  <a:tcPr/>
                </a:tc>
                <a:tc>
                  <a:txBody>
                    <a:bodyPr/>
                    <a:lstStyle/>
                    <a:p>
                      <a:r>
                        <a:rPr lang="en-US" sz="1400" dirty="0" smtClean="0"/>
                        <a:t>1,239</a:t>
                      </a:r>
                      <a:endParaRPr lang="en-US" sz="1400" dirty="0"/>
                    </a:p>
                  </a:txBody>
                  <a:tcPr/>
                </a:tc>
              </a:tr>
              <a:tr h="367691">
                <a:tc>
                  <a:txBody>
                    <a:bodyPr/>
                    <a:lstStyle/>
                    <a:p>
                      <a:r>
                        <a:rPr lang="en-US" sz="1400" dirty="0" smtClean="0"/>
                        <a:t>Computer/Student Ratio</a:t>
                      </a:r>
                      <a:endParaRPr lang="en-US" sz="1400" dirty="0"/>
                    </a:p>
                  </a:txBody>
                  <a:tcPr/>
                </a:tc>
                <a:tc>
                  <a:txBody>
                    <a:bodyPr/>
                    <a:lstStyle/>
                    <a:p>
                      <a:r>
                        <a:rPr lang="en-US" sz="1400" dirty="0" smtClean="0"/>
                        <a:t>4 student(s)</a:t>
                      </a:r>
                      <a:r>
                        <a:rPr lang="en-US" sz="1400" baseline="0" dirty="0" smtClean="0"/>
                        <a:t> per computer</a:t>
                      </a:r>
                      <a:endParaRPr lang="en-US" sz="1400" dirty="0"/>
                    </a:p>
                  </a:txBody>
                  <a:tcPr/>
                </a:tc>
              </a:tr>
              <a:tr h="367691">
                <a:tc>
                  <a:txBody>
                    <a:bodyPr/>
                    <a:lstStyle/>
                    <a:p>
                      <a:r>
                        <a:rPr lang="en-US" sz="1400" dirty="0" smtClean="0"/>
                        <a:t>Computer/Teacher</a:t>
                      </a:r>
                      <a:r>
                        <a:rPr lang="en-US" sz="1400" baseline="0" dirty="0" smtClean="0"/>
                        <a:t> Ratio</a:t>
                      </a:r>
                      <a:endParaRPr lang="en-US" sz="1400" dirty="0"/>
                    </a:p>
                  </a:txBody>
                  <a:tcPr/>
                </a:tc>
                <a:tc>
                  <a:txBody>
                    <a:bodyPr/>
                    <a:lstStyle/>
                    <a:p>
                      <a:r>
                        <a:rPr lang="en-US" sz="1400" dirty="0" smtClean="0"/>
                        <a:t>1 teacher(s) per computer</a:t>
                      </a:r>
                      <a:endParaRPr lang="en-US" sz="1400" dirty="0"/>
                    </a:p>
                  </a:txBody>
                  <a:tcPr/>
                </a:tc>
              </a:tr>
              <a:tr h="367691">
                <a:tc>
                  <a:txBody>
                    <a:bodyPr/>
                    <a:lstStyle/>
                    <a:p>
                      <a:r>
                        <a:rPr lang="en-US" sz="1400" dirty="0" smtClean="0"/>
                        <a:t>Campuses to complete Texas STaR Chart</a:t>
                      </a:r>
                      <a:endParaRPr lang="en-US" sz="1400" dirty="0"/>
                    </a:p>
                  </a:txBody>
                  <a:tcPr/>
                </a:tc>
                <a:tc>
                  <a:txBody>
                    <a:bodyPr/>
                    <a:lstStyle/>
                    <a:p>
                      <a:r>
                        <a:rPr lang="en-US" sz="1400" dirty="0" smtClean="0"/>
                        <a:t>32 </a:t>
                      </a:r>
                      <a:r>
                        <a:rPr lang="en-US" sz="1400" baseline="0" dirty="0" smtClean="0"/>
                        <a:t> or 100%</a:t>
                      </a:r>
                      <a:endParaRPr lang="en-US" sz="1400" dirty="0"/>
                    </a:p>
                  </a:txBody>
                  <a:tcPr/>
                </a:tc>
              </a:tr>
            </a:tbl>
          </a:graphicData>
        </a:graphic>
      </p:graphicFrame>
      <p:sp>
        <p:nvSpPr>
          <p:cNvPr id="6" name="Rectangular Callout 5"/>
          <p:cNvSpPr/>
          <p:nvPr/>
        </p:nvSpPr>
        <p:spPr>
          <a:xfrm>
            <a:off x="7010400" y="1676400"/>
            <a:ext cx="1981200" cy="612648"/>
          </a:xfrm>
          <a:prstGeom prst="wedgeRectCallout">
            <a:avLst>
              <a:gd name="adj1" fmla="val -61557"/>
              <a:gd name="adj2" fmla="val 1239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Resource: </a:t>
            </a:r>
          </a:p>
          <a:p>
            <a:pPr algn="ctr"/>
            <a:r>
              <a:rPr lang="en-US" sz="1200" dirty="0" smtClean="0"/>
              <a:t>BISD Technology Plan (2010), p. 2.</a:t>
            </a:r>
            <a:endParaRPr lang="en-US" sz="1200" dirty="0"/>
          </a:p>
        </p:txBody>
      </p:sp>
      <p:sp>
        <p:nvSpPr>
          <p:cNvPr id="7" name="AutoShape 2"/>
          <p:cNvSpPr txBox="1">
            <a:spLocks noGrp="1" noChangeArrowheads="1"/>
          </p:cNvSpPr>
          <p:nvPr>
            <p:ph type="title"/>
          </p:nvPr>
        </p:nvSpPr>
        <p:spPr bwMode="auto">
          <a:xfrm>
            <a:off x="457200" y="0"/>
            <a:ext cx="8229600" cy="1295400"/>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fontScale="9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Beaumont ISD</a:t>
            </a:r>
            <a:b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br>
            <a:r>
              <a:rPr lang="en-US" sz="3600" dirty="0" smtClean="0">
                <a:latin typeface="Arial" pitchFamily="34" charset="0"/>
                <a:cs typeface="Arial" pitchFamily="34" charset="0"/>
              </a:rPr>
              <a:t>District Profile</a:t>
            </a:r>
            <a:endPar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pic>
        <p:nvPicPr>
          <p:cNvPr id="8" name="~PP2749.WAV">
            <a:hlinkClick r:id="" action="ppaction://media"/>
          </p:cNvPr>
          <p:cNvPicPr>
            <a:picLocks noRot="1" noChangeAspect="1"/>
          </p:cNvPicPr>
          <p:nvPr>
            <a:wavAudioFile r:embed="rId1" name="~PP2749.WAV"/>
          </p:nvPr>
        </p:nvPicPr>
        <p:blipFill>
          <a:blip r:embed="rId4" cstate="print"/>
          <a:stretch>
            <a:fillRect/>
          </a:stretch>
        </p:blipFill>
        <p:spPr>
          <a:xfrm>
            <a:off x="8702675" y="6416675"/>
            <a:ext cx="304800" cy="304800"/>
          </a:xfrm>
          <a:prstGeom prst="rect">
            <a:avLst/>
          </a:prstGeom>
        </p:spPr>
      </p:pic>
    </p:spTree>
  </p:cSld>
  <p:clrMapOvr>
    <a:masterClrMapping/>
  </p:clrMapOvr>
  <p:transition advTm="84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txBox="1">
            <a:spLocks noGrp="1" noChangeArrowheads="1"/>
          </p:cNvSpPr>
          <p:nvPr>
            <p:ph type="title"/>
          </p:nvPr>
        </p:nvSpPr>
        <p:spPr bwMode="auto">
          <a:xfrm>
            <a:off x="457200" y="0"/>
            <a:ext cx="8229600" cy="1219200"/>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fontScale="9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Beaumont</a:t>
            </a:r>
            <a:r>
              <a:rPr kumimoji="0" lang="en-US" sz="36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ISD Technology Plan</a:t>
            </a:r>
            <a:br>
              <a:rPr kumimoji="0" lang="en-US" sz="36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br>
            <a:r>
              <a:rPr lang="en-US" sz="3600" dirty="0" smtClean="0">
                <a:latin typeface="Arial" pitchFamily="34" charset="0"/>
                <a:cs typeface="Arial" pitchFamily="34" charset="0"/>
              </a:rPr>
              <a:t>Goals, Objectives, and Strategies</a:t>
            </a:r>
            <a:endPar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graphicFrame>
        <p:nvGraphicFramePr>
          <p:cNvPr id="7" name="Content Placeholder 6"/>
          <p:cNvGraphicFramePr>
            <a:graphicFrameLocks noGrp="1"/>
          </p:cNvGraphicFramePr>
          <p:nvPr>
            <p:ph idx="1"/>
          </p:nvPr>
        </p:nvGraphicFramePr>
        <p:xfrm>
          <a:off x="457200" y="1021080"/>
          <a:ext cx="8229600" cy="5699760"/>
        </p:xfrm>
        <a:graphic>
          <a:graphicData uri="http://schemas.openxmlformats.org/drawingml/2006/table">
            <a:tbl>
              <a:tblPr firstRow="1" bandRow="1">
                <a:tableStyleId>{5C22544A-7EE6-4342-B048-85BDC9FD1C3A}</a:tableStyleId>
              </a:tblPr>
              <a:tblGrid>
                <a:gridCol w="762000"/>
                <a:gridCol w="7467600"/>
              </a:tblGrid>
              <a:tr h="304800">
                <a:tc>
                  <a:txBody>
                    <a:bodyPr/>
                    <a:lstStyle/>
                    <a:p>
                      <a:r>
                        <a:rPr lang="en-US" sz="1600" dirty="0" smtClean="0"/>
                        <a:t>Goal 1</a:t>
                      </a:r>
                      <a:endParaRPr lang="en-US" sz="1600" dirty="0"/>
                    </a:p>
                  </a:txBody>
                  <a:tcPr/>
                </a:tc>
                <a:tc>
                  <a:txBody>
                    <a:bodyPr/>
                    <a:lstStyle/>
                    <a:p>
                      <a:r>
                        <a:rPr lang="en-US" sz="1600" dirty="0" smtClean="0"/>
                        <a:t>Incorporate technology as an integral part of education.</a:t>
                      </a:r>
                      <a:endParaRPr lang="en-US" sz="1600" dirty="0"/>
                    </a:p>
                  </a:txBody>
                  <a:tcPr/>
                </a:tc>
              </a:tr>
              <a:tr h="350520">
                <a:tc>
                  <a:txBody>
                    <a:bodyPr/>
                    <a:lstStyle/>
                    <a:p>
                      <a:r>
                        <a:rPr lang="en-US" sz="1600" dirty="0" smtClean="0"/>
                        <a:t>1.1.1</a:t>
                      </a:r>
                      <a:endParaRPr lang="en-US" sz="1600" dirty="0"/>
                    </a:p>
                  </a:txBody>
                  <a:tcPr/>
                </a:tc>
                <a:tc>
                  <a:txBody>
                    <a:bodyPr/>
                    <a:lstStyle/>
                    <a:p>
                      <a:r>
                        <a:rPr lang="en-US" sz="1100" dirty="0" smtClean="0"/>
                        <a:t>The district will continue to provide student</a:t>
                      </a:r>
                      <a:r>
                        <a:rPr lang="en-US" sz="1100" baseline="0" dirty="0" smtClean="0"/>
                        <a:t> access to electronic information in classrooms, labs, libraries and other appropriate areas, including extended hours.</a:t>
                      </a:r>
                      <a:endParaRPr lang="en-US" sz="1100" dirty="0"/>
                    </a:p>
                  </a:txBody>
                  <a:tcPr/>
                </a:tc>
              </a:tr>
              <a:tr h="381000">
                <a:tc>
                  <a:txBody>
                    <a:bodyPr/>
                    <a:lstStyle/>
                    <a:p>
                      <a:r>
                        <a:rPr lang="en-US" sz="1600" dirty="0" smtClean="0"/>
                        <a:t>1.1.2</a:t>
                      </a:r>
                      <a:endParaRPr lang="en-US" sz="1600" dirty="0"/>
                    </a:p>
                  </a:txBody>
                  <a:tcPr/>
                </a:tc>
                <a:tc>
                  <a:txBody>
                    <a:bodyPr/>
                    <a:lstStyle/>
                    <a:p>
                      <a:r>
                        <a:rPr lang="en-US" sz="1100" dirty="0" smtClean="0"/>
                        <a:t>Students will use technology in inquiry standards-based lessons that require collaboration and higher-level</a:t>
                      </a:r>
                      <a:r>
                        <a:rPr lang="en-US" sz="1100" baseline="0" dirty="0" smtClean="0"/>
                        <a:t> thinking skills.</a:t>
                      </a:r>
                      <a:endParaRPr lang="en-US" sz="1100" dirty="0"/>
                    </a:p>
                  </a:txBody>
                  <a:tcPr/>
                </a:tc>
              </a:tr>
              <a:tr h="335280">
                <a:tc>
                  <a:txBody>
                    <a:bodyPr/>
                    <a:lstStyle/>
                    <a:p>
                      <a:r>
                        <a:rPr lang="en-US" sz="1600" dirty="0" smtClean="0"/>
                        <a:t>1.1.3</a:t>
                      </a:r>
                      <a:endParaRPr lang="en-US" sz="1600" dirty="0"/>
                    </a:p>
                  </a:txBody>
                  <a:tcPr/>
                </a:tc>
                <a:tc>
                  <a:txBody>
                    <a:bodyPr/>
                    <a:lstStyle/>
                    <a:p>
                      <a:r>
                        <a:rPr lang="en-US" sz="1100" dirty="0" smtClean="0"/>
                        <a:t>The district will ensure accessibility by all students to technology-based instruction.</a:t>
                      </a:r>
                      <a:endParaRPr lang="en-US" sz="1100" dirty="0"/>
                    </a:p>
                  </a:txBody>
                  <a:tcPr/>
                </a:tc>
              </a:tr>
              <a:tr h="274320">
                <a:tc>
                  <a:txBody>
                    <a:bodyPr/>
                    <a:lstStyle/>
                    <a:p>
                      <a:r>
                        <a:rPr lang="en-US" sz="1600" dirty="0" smtClean="0"/>
                        <a:t>1.1.4</a:t>
                      </a:r>
                      <a:endParaRPr lang="en-US" sz="1600" dirty="0"/>
                    </a:p>
                  </a:txBody>
                  <a:tcPr/>
                </a:tc>
                <a:tc>
                  <a:txBody>
                    <a:bodyPr/>
                    <a:lstStyle/>
                    <a:p>
                      <a:r>
                        <a:rPr lang="en-US" sz="1100" dirty="0" smtClean="0"/>
                        <a:t>Students will acquire information literacy skills, as designated in campus </a:t>
                      </a:r>
                      <a:r>
                        <a:rPr lang="en-US" sz="1100" dirty="0" err="1" smtClean="0"/>
                        <a:t>STaR</a:t>
                      </a:r>
                      <a:r>
                        <a:rPr lang="en-US" sz="1100" dirty="0" smtClean="0"/>
                        <a:t> Charts.</a:t>
                      </a:r>
                      <a:endParaRPr lang="en-US" sz="1100" dirty="0"/>
                    </a:p>
                  </a:txBody>
                  <a:tcPr/>
                </a:tc>
              </a:tr>
              <a:tr h="441960">
                <a:tc>
                  <a:txBody>
                    <a:bodyPr/>
                    <a:lstStyle/>
                    <a:p>
                      <a:r>
                        <a:rPr lang="en-US" sz="1600" dirty="0" smtClean="0"/>
                        <a:t>1.1.5</a:t>
                      </a:r>
                      <a:endParaRPr lang="en-US" sz="1600" dirty="0"/>
                    </a:p>
                  </a:txBody>
                  <a:tcPr/>
                </a:tc>
                <a:tc>
                  <a:txBody>
                    <a:bodyPr/>
                    <a:lstStyle/>
                    <a:p>
                      <a:r>
                        <a:rPr lang="en-US" sz="1100" dirty="0" smtClean="0"/>
                        <a:t>Students will master competencies in Technology Applications TEKS and BISD K-I2 Technology Benchmarks appropriate</a:t>
                      </a:r>
                      <a:r>
                        <a:rPr lang="en-US" sz="1100" baseline="0" dirty="0" smtClean="0"/>
                        <a:t> for their grade level, utilizing district-adopted, state-mandated, and state-funded Technology Applications materials and resources.</a:t>
                      </a:r>
                      <a:endParaRPr lang="en-US" sz="1100" dirty="0"/>
                    </a:p>
                  </a:txBody>
                  <a:tcPr/>
                </a:tc>
              </a:tr>
              <a:tr h="304800">
                <a:tc>
                  <a:txBody>
                    <a:bodyPr/>
                    <a:lstStyle/>
                    <a:p>
                      <a:r>
                        <a:rPr lang="en-US" sz="1600" dirty="0" smtClean="0"/>
                        <a:t>1.2.1</a:t>
                      </a:r>
                      <a:endParaRPr lang="en-US" sz="1600" dirty="0"/>
                    </a:p>
                  </a:txBody>
                  <a:tcPr/>
                </a:tc>
                <a:tc>
                  <a:txBody>
                    <a:bodyPr/>
                    <a:lstStyle/>
                    <a:p>
                      <a:r>
                        <a:rPr lang="en-US" sz="1100" dirty="0" smtClean="0"/>
                        <a:t>Instructional leader will incorporate the use and integration of technology into campus plan.</a:t>
                      </a:r>
                      <a:endParaRPr lang="en-US" sz="1100" dirty="0"/>
                    </a:p>
                  </a:txBody>
                  <a:tcPr/>
                </a:tc>
              </a:tr>
              <a:tr h="320040">
                <a:tc>
                  <a:txBody>
                    <a:bodyPr/>
                    <a:lstStyle/>
                    <a:p>
                      <a:r>
                        <a:rPr lang="en-US" sz="1600" dirty="0" smtClean="0"/>
                        <a:t>1.2.2</a:t>
                      </a:r>
                      <a:endParaRPr lang="en-US" sz="1600" dirty="0"/>
                    </a:p>
                  </a:txBody>
                  <a:tcPr/>
                </a:tc>
                <a:tc>
                  <a:txBody>
                    <a:bodyPr/>
                    <a:lstStyle/>
                    <a:p>
                      <a:r>
                        <a:rPr lang="en-US" sz="1100" dirty="0" smtClean="0"/>
                        <a:t>Instructional</a:t>
                      </a:r>
                      <a:r>
                        <a:rPr lang="en-US" sz="1100" baseline="0" dirty="0" smtClean="0"/>
                        <a:t> leader will facilitate campus use and integration of technology into the curriculum.</a:t>
                      </a:r>
                      <a:endParaRPr lang="en-US" sz="1100" dirty="0"/>
                    </a:p>
                  </a:txBody>
                  <a:tcPr/>
                </a:tc>
              </a:tr>
              <a:tr h="259080">
                <a:tc>
                  <a:txBody>
                    <a:bodyPr/>
                    <a:lstStyle/>
                    <a:p>
                      <a:r>
                        <a:rPr lang="en-US" sz="1600" dirty="0" smtClean="0"/>
                        <a:t>1.2.3</a:t>
                      </a:r>
                      <a:endParaRPr lang="en-US" sz="1600" dirty="0"/>
                    </a:p>
                  </a:txBody>
                  <a:tcPr/>
                </a:tc>
                <a:tc>
                  <a:txBody>
                    <a:bodyPr/>
                    <a:lstStyle/>
                    <a:p>
                      <a:r>
                        <a:rPr lang="en-US" sz="1100" dirty="0" smtClean="0"/>
                        <a:t>Instructional</a:t>
                      </a:r>
                      <a:r>
                        <a:rPr lang="en-US" sz="1100" baseline="0" dirty="0" smtClean="0"/>
                        <a:t> leader will provide funding for campus use and integration of technology into the curriculum.</a:t>
                      </a:r>
                      <a:endParaRPr lang="en-US" sz="1100" dirty="0"/>
                    </a:p>
                  </a:txBody>
                  <a:tcPr/>
                </a:tc>
              </a:tr>
              <a:tr h="274320">
                <a:tc>
                  <a:txBody>
                    <a:bodyPr/>
                    <a:lstStyle/>
                    <a:p>
                      <a:r>
                        <a:rPr lang="en-US" sz="1600" dirty="0" smtClean="0"/>
                        <a:t>1.3.1</a:t>
                      </a:r>
                      <a:endParaRPr lang="en-US" sz="1600" dirty="0"/>
                    </a:p>
                  </a:txBody>
                  <a:tcPr/>
                </a:tc>
                <a:tc>
                  <a:txBody>
                    <a:bodyPr/>
                    <a:lstStyle/>
                    <a:p>
                      <a:r>
                        <a:rPr lang="en-US" sz="1100" dirty="0" smtClean="0"/>
                        <a:t>District will provide staff</a:t>
                      </a:r>
                      <a:r>
                        <a:rPr lang="en-US" sz="1100" baseline="0" dirty="0" smtClean="0"/>
                        <a:t> with technology-rich curriculum in core content areas.</a:t>
                      </a:r>
                      <a:endParaRPr lang="en-US" sz="1100" dirty="0"/>
                    </a:p>
                  </a:txBody>
                  <a:tcPr/>
                </a:tc>
              </a:tr>
              <a:tr h="289560">
                <a:tc>
                  <a:txBody>
                    <a:bodyPr/>
                    <a:lstStyle/>
                    <a:p>
                      <a:r>
                        <a:rPr lang="en-US" sz="1600" dirty="0" smtClean="0"/>
                        <a:t>1.3.2</a:t>
                      </a:r>
                      <a:endParaRPr lang="en-US" sz="1600" dirty="0"/>
                    </a:p>
                  </a:txBody>
                  <a:tcPr/>
                </a:tc>
                <a:tc>
                  <a:txBody>
                    <a:bodyPr/>
                    <a:lstStyle/>
                    <a:p>
                      <a:r>
                        <a:rPr lang="en-US" sz="1100" dirty="0" smtClean="0"/>
                        <a:t>District will update and provide access for online curriculum in a timely manner.</a:t>
                      </a:r>
                      <a:endParaRPr lang="en-US" sz="1100" dirty="0"/>
                    </a:p>
                  </a:txBody>
                  <a:tcPr/>
                </a:tc>
              </a:tr>
              <a:tr h="304800">
                <a:tc>
                  <a:txBody>
                    <a:bodyPr/>
                    <a:lstStyle/>
                    <a:p>
                      <a:r>
                        <a:rPr lang="en-US" sz="1600" dirty="0" smtClean="0"/>
                        <a:t>1.3.3</a:t>
                      </a:r>
                      <a:endParaRPr lang="en-US" sz="1600" dirty="0"/>
                    </a:p>
                  </a:txBody>
                  <a:tcPr/>
                </a:tc>
                <a:tc>
                  <a:txBody>
                    <a:bodyPr/>
                    <a:lstStyle/>
                    <a:p>
                      <a:r>
                        <a:rPr lang="en-US" sz="1100" dirty="0" smtClean="0"/>
                        <a:t>District will provide staff development in its use of technology</a:t>
                      </a:r>
                      <a:r>
                        <a:rPr lang="en-US" sz="1100" baseline="0" dirty="0" smtClean="0"/>
                        <a:t>-rich curriculum.</a:t>
                      </a:r>
                      <a:endParaRPr lang="en-US" sz="1100" dirty="0"/>
                    </a:p>
                  </a:txBody>
                  <a:tcPr/>
                </a:tc>
              </a:tr>
              <a:tr h="243840">
                <a:tc>
                  <a:txBody>
                    <a:bodyPr/>
                    <a:lstStyle/>
                    <a:p>
                      <a:r>
                        <a:rPr lang="en-US" sz="1600" dirty="0" smtClean="0"/>
                        <a:t>1.3.4</a:t>
                      </a:r>
                      <a:endParaRPr lang="en-US" sz="1600" dirty="0"/>
                    </a:p>
                  </a:txBody>
                  <a:tcPr/>
                </a:tc>
                <a:tc>
                  <a:txBody>
                    <a:bodyPr/>
                    <a:lstStyle/>
                    <a:p>
                      <a:r>
                        <a:rPr lang="en-US" sz="1100" dirty="0" smtClean="0"/>
                        <a:t>Campus administrators will monitor and assess classroom application of technology-rich curriculum.</a:t>
                      </a:r>
                      <a:endParaRPr lang="en-US" sz="1100" dirty="0"/>
                    </a:p>
                  </a:txBody>
                  <a:tcPr/>
                </a:tc>
              </a:tr>
              <a:tr h="243840">
                <a:tc>
                  <a:txBody>
                    <a:bodyPr/>
                    <a:lstStyle/>
                    <a:p>
                      <a:r>
                        <a:rPr lang="en-US" sz="1600" dirty="0" smtClean="0"/>
                        <a:t>1.3.5</a:t>
                      </a:r>
                      <a:endParaRPr lang="en-US" sz="1600" dirty="0"/>
                    </a:p>
                  </a:txBody>
                  <a:tcPr/>
                </a:tc>
                <a:tc>
                  <a:txBody>
                    <a:bodyPr/>
                    <a:lstStyle/>
                    <a:p>
                      <a:r>
                        <a:rPr lang="en-US" sz="1100" dirty="0" smtClean="0"/>
                        <a:t>District personnel will re-evaluate and modify technology-rich curriculum as needed.</a:t>
                      </a:r>
                      <a:endParaRPr lang="en-US" sz="1100" dirty="0"/>
                    </a:p>
                  </a:txBody>
                  <a:tcPr/>
                </a:tc>
              </a:tr>
              <a:tr h="243840">
                <a:tc>
                  <a:txBody>
                    <a:bodyPr/>
                    <a:lstStyle/>
                    <a:p>
                      <a:r>
                        <a:rPr lang="en-US" sz="1600" dirty="0" smtClean="0"/>
                        <a:t>1.3.6</a:t>
                      </a:r>
                      <a:endParaRPr lang="en-US" sz="1600" dirty="0"/>
                    </a:p>
                  </a:txBody>
                  <a:tcPr/>
                </a:tc>
                <a:tc>
                  <a:txBody>
                    <a:bodyPr/>
                    <a:lstStyle/>
                    <a:p>
                      <a:r>
                        <a:rPr lang="en-US" sz="1100" dirty="0" smtClean="0"/>
                        <a:t>Establish distance learning labs in all schools to allow high school students to receive college credit and other students will experience</a:t>
                      </a:r>
                      <a:r>
                        <a:rPr lang="en-US" sz="1100" baseline="0" dirty="0" smtClean="0"/>
                        <a:t> interaction with individuals in other geographic areas.</a:t>
                      </a:r>
                      <a:endParaRPr lang="en-US" sz="1100" dirty="0"/>
                    </a:p>
                  </a:txBody>
                  <a:tcPr/>
                </a:tc>
              </a:tr>
              <a:tr h="243840">
                <a:tc>
                  <a:txBody>
                    <a:bodyPr/>
                    <a:lstStyle/>
                    <a:p>
                      <a:r>
                        <a:rPr lang="en-US" sz="1600" dirty="0" smtClean="0"/>
                        <a:t>1.3.7</a:t>
                      </a:r>
                      <a:endParaRPr lang="en-US" sz="1600" dirty="0"/>
                    </a:p>
                  </a:txBody>
                  <a:tcPr/>
                </a:tc>
                <a:tc>
                  <a:txBody>
                    <a:bodyPr/>
                    <a:lstStyle/>
                    <a:p>
                      <a:r>
                        <a:rPr lang="en-US" sz="1100" dirty="0" smtClean="0"/>
                        <a:t>District will provide PLATO, a credit recapture program for students needing assistance in graduating on time.</a:t>
                      </a:r>
                      <a:endParaRPr lang="en-US" sz="1100" dirty="0"/>
                    </a:p>
                  </a:txBody>
                  <a:tcPr/>
                </a:tc>
              </a:tr>
            </a:tbl>
          </a:graphicData>
        </a:graphic>
      </p:graphicFrame>
      <p:pic>
        <p:nvPicPr>
          <p:cNvPr id="5" name="~PP2098.WAV">
            <a:hlinkClick r:id="" action="ppaction://media"/>
          </p:cNvPr>
          <p:cNvPicPr>
            <a:picLocks noRot="1" noChangeAspect="1"/>
          </p:cNvPicPr>
          <p:nvPr>
            <a:wavAudioFile r:embed="rId1" name="~PP2098.WAV"/>
          </p:nvPr>
        </p:nvPicPr>
        <p:blipFill>
          <a:blip r:embed="rId4" cstate="print"/>
          <a:stretch>
            <a:fillRect/>
          </a:stretch>
        </p:blipFill>
        <p:spPr>
          <a:xfrm>
            <a:off x="8702675" y="6416675"/>
            <a:ext cx="304800" cy="304800"/>
          </a:xfrm>
          <a:prstGeom prst="rect">
            <a:avLst/>
          </a:prstGeom>
        </p:spPr>
      </p:pic>
    </p:spTree>
  </p:cSld>
  <p:clrMapOvr>
    <a:masterClrMapping/>
  </p:clrMapOvr>
  <p:transition advTm="115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533400" y="838201"/>
          <a:ext cx="8153400" cy="6019800"/>
        </p:xfrm>
        <a:graphic>
          <a:graphicData uri="http://schemas.openxmlformats.org/drawingml/2006/table">
            <a:tbl>
              <a:tblPr firstRow="1" bandRow="1">
                <a:tableStyleId>{5C22544A-7EE6-4342-B048-85BDC9FD1C3A}</a:tableStyleId>
              </a:tblPr>
              <a:tblGrid>
                <a:gridCol w="747395"/>
                <a:gridCol w="7406005"/>
              </a:tblGrid>
              <a:tr h="524436">
                <a:tc>
                  <a:txBody>
                    <a:bodyPr/>
                    <a:lstStyle/>
                    <a:p>
                      <a:r>
                        <a:rPr lang="en-US" sz="1600" dirty="0" smtClean="0"/>
                        <a:t>Goal 2</a:t>
                      </a:r>
                      <a:endParaRPr lang="en-US" sz="1600" dirty="0"/>
                    </a:p>
                  </a:txBody>
                  <a:tcPr/>
                </a:tc>
                <a:tc>
                  <a:txBody>
                    <a:bodyPr/>
                    <a:lstStyle/>
                    <a:p>
                      <a:r>
                        <a:rPr lang="en-US" sz="1600" dirty="0" smtClean="0"/>
                        <a:t>Provide staff development for all in the use of appropriate emerging</a:t>
                      </a:r>
                      <a:r>
                        <a:rPr lang="en-US" sz="1600" baseline="0" dirty="0" smtClean="0"/>
                        <a:t> technologies</a:t>
                      </a:r>
                      <a:endParaRPr lang="en-US" sz="1600" dirty="0"/>
                    </a:p>
                  </a:txBody>
                  <a:tcPr/>
                </a:tc>
              </a:tr>
              <a:tr h="372035">
                <a:tc>
                  <a:txBody>
                    <a:bodyPr/>
                    <a:lstStyle/>
                    <a:p>
                      <a:r>
                        <a:rPr lang="en-US" sz="1100" dirty="0" smtClean="0"/>
                        <a:t>2.1.2</a:t>
                      </a:r>
                      <a:endParaRPr lang="en-US" sz="1100" dirty="0"/>
                    </a:p>
                  </a:txBody>
                  <a:tcPr/>
                </a:tc>
                <a:tc>
                  <a:txBody>
                    <a:bodyPr/>
                    <a:lstStyle/>
                    <a:p>
                      <a:r>
                        <a:rPr lang="en-US" sz="1100" dirty="0" smtClean="0"/>
                        <a:t>Align district technology staff development with the state teacher </a:t>
                      </a:r>
                      <a:r>
                        <a:rPr lang="en-US" sz="1100" dirty="0" err="1" smtClean="0"/>
                        <a:t>STaR</a:t>
                      </a:r>
                      <a:r>
                        <a:rPr lang="en-US" sz="1100" dirty="0" smtClean="0"/>
                        <a:t> Chart.</a:t>
                      </a:r>
                      <a:endParaRPr lang="en-US" sz="1100" dirty="0"/>
                    </a:p>
                  </a:txBody>
                  <a:tcPr/>
                </a:tc>
              </a:tr>
              <a:tr h="358588">
                <a:tc>
                  <a:txBody>
                    <a:bodyPr/>
                    <a:lstStyle/>
                    <a:p>
                      <a:r>
                        <a:rPr lang="en-US" sz="1100" dirty="0" smtClean="0"/>
                        <a:t>2.1.2</a:t>
                      </a:r>
                      <a:endParaRPr lang="en-US" sz="1100" dirty="0"/>
                    </a:p>
                  </a:txBody>
                  <a:tcPr/>
                </a:tc>
                <a:tc>
                  <a:txBody>
                    <a:bodyPr/>
                    <a:lstStyle/>
                    <a:p>
                      <a:r>
                        <a:rPr lang="en-US" sz="1100" dirty="0" smtClean="0"/>
                        <a:t>Develop district-wide staff development</a:t>
                      </a:r>
                      <a:r>
                        <a:rPr lang="en-US" sz="1100" baseline="0" dirty="0" smtClean="0"/>
                        <a:t> calendar with courses listed by individual needs as determined by survey results.</a:t>
                      </a:r>
                      <a:endParaRPr lang="en-US" sz="1100" dirty="0"/>
                    </a:p>
                  </a:txBody>
                  <a:tcPr/>
                </a:tc>
              </a:tr>
              <a:tr h="358588">
                <a:tc>
                  <a:txBody>
                    <a:bodyPr/>
                    <a:lstStyle/>
                    <a:p>
                      <a:r>
                        <a:rPr lang="en-US" sz="1100" dirty="0" smtClean="0"/>
                        <a:t>2.1.3</a:t>
                      </a:r>
                      <a:endParaRPr lang="en-US" sz="1100" dirty="0"/>
                    </a:p>
                  </a:txBody>
                  <a:tcPr/>
                </a:tc>
                <a:tc>
                  <a:txBody>
                    <a:bodyPr/>
                    <a:lstStyle/>
                    <a:p>
                      <a:r>
                        <a:rPr lang="en-US" sz="1100" dirty="0" smtClean="0"/>
                        <a:t>Allocate sufficient funding (30% minimum)</a:t>
                      </a:r>
                      <a:r>
                        <a:rPr lang="en-US" sz="1100" baseline="0" dirty="0" smtClean="0"/>
                        <a:t> and time for staff development.</a:t>
                      </a:r>
                      <a:endParaRPr lang="en-US" sz="1100" dirty="0"/>
                    </a:p>
                  </a:txBody>
                  <a:tcPr/>
                </a:tc>
              </a:tr>
              <a:tr h="358588">
                <a:tc>
                  <a:txBody>
                    <a:bodyPr/>
                    <a:lstStyle/>
                    <a:p>
                      <a:r>
                        <a:rPr lang="en-US" sz="1100" dirty="0" smtClean="0"/>
                        <a:t>2.1.4</a:t>
                      </a:r>
                      <a:endParaRPr lang="en-US" sz="1100" dirty="0"/>
                    </a:p>
                  </a:txBody>
                  <a:tcPr/>
                </a:tc>
                <a:tc>
                  <a:txBody>
                    <a:bodyPr/>
                    <a:lstStyle/>
                    <a:p>
                      <a:r>
                        <a:rPr lang="en-US" sz="1100" dirty="0" smtClean="0"/>
                        <a:t>Allocate sufficient funding and time for technology liaisons to attend annual</a:t>
                      </a:r>
                      <a:r>
                        <a:rPr lang="en-US" sz="1100" baseline="0" dirty="0" smtClean="0"/>
                        <a:t> state TCEA conference.</a:t>
                      </a:r>
                      <a:endParaRPr lang="en-US" sz="1100" dirty="0"/>
                    </a:p>
                  </a:txBody>
                  <a:tcPr/>
                </a:tc>
              </a:tr>
              <a:tr h="502024">
                <a:tc>
                  <a:txBody>
                    <a:bodyPr/>
                    <a:lstStyle/>
                    <a:p>
                      <a:r>
                        <a:rPr lang="en-US" sz="1100" dirty="0" smtClean="0"/>
                        <a:t>2.1.5</a:t>
                      </a:r>
                      <a:endParaRPr lang="en-US" sz="1100" dirty="0"/>
                    </a:p>
                  </a:txBody>
                  <a:tcPr/>
                </a:tc>
                <a:tc>
                  <a:txBody>
                    <a:bodyPr/>
                    <a:lstStyle/>
                    <a:p>
                      <a:r>
                        <a:rPr lang="en-US" sz="1100" dirty="0" smtClean="0"/>
                        <a:t>Provide ongoing sustained professional development for teachers, principals administrators, and school library media personnel to further the effective use of technology in he classroom or library</a:t>
                      </a:r>
                      <a:r>
                        <a:rPr lang="en-US" sz="1100" baseline="0" dirty="0" smtClean="0"/>
                        <a:t> media center.</a:t>
                      </a:r>
                      <a:endParaRPr lang="en-US" sz="1100" dirty="0"/>
                    </a:p>
                  </a:txBody>
                  <a:tcPr/>
                </a:tc>
              </a:tr>
              <a:tr h="304799">
                <a:tc>
                  <a:txBody>
                    <a:bodyPr/>
                    <a:lstStyle/>
                    <a:p>
                      <a:r>
                        <a:rPr lang="en-US" sz="1100" dirty="0" smtClean="0"/>
                        <a:t>2.1.6</a:t>
                      </a:r>
                      <a:endParaRPr lang="en-US" sz="1100" dirty="0"/>
                    </a:p>
                  </a:txBody>
                  <a:tcPr/>
                </a:tc>
                <a:tc>
                  <a:txBody>
                    <a:bodyPr/>
                    <a:lstStyle/>
                    <a:p>
                      <a:r>
                        <a:rPr lang="en-US" sz="1100" dirty="0" smtClean="0"/>
                        <a:t>On-line staff development registration and records portfolio.</a:t>
                      </a:r>
                      <a:endParaRPr lang="en-US" sz="1100" dirty="0"/>
                    </a:p>
                  </a:txBody>
                  <a:tcPr/>
                </a:tc>
              </a:tr>
              <a:tr h="524436">
                <a:tc>
                  <a:txBody>
                    <a:bodyPr/>
                    <a:lstStyle/>
                    <a:p>
                      <a:r>
                        <a:rPr lang="en-US" sz="1100" dirty="0" smtClean="0"/>
                        <a:t>2.2.1</a:t>
                      </a:r>
                      <a:endParaRPr lang="en-US" sz="1100" dirty="0"/>
                    </a:p>
                  </a:txBody>
                  <a:tcPr/>
                </a:tc>
                <a:tc>
                  <a:txBody>
                    <a:bodyPr/>
                    <a:lstStyle/>
                    <a:p>
                      <a:r>
                        <a:rPr lang="en-US" sz="1100" dirty="0" smtClean="0"/>
                        <a:t>Develop and implement workshops based on SBEC teacher standards and </a:t>
                      </a:r>
                      <a:r>
                        <a:rPr lang="en-US" sz="1100" dirty="0" err="1" smtClean="0"/>
                        <a:t>STaR</a:t>
                      </a:r>
                      <a:r>
                        <a:rPr lang="en-US" sz="1100" baseline="0" dirty="0" smtClean="0"/>
                        <a:t> Chart proficiency levels that will be delivered in various formats including, but not limited to face to face, instructional video, and/or web-based instruction.</a:t>
                      </a:r>
                      <a:endParaRPr lang="en-US" sz="1100" dirty="0"/>
                    </a:p>
                  </a:txBody>
                  <a:tcPr/>
                </a:tc>
              </a:tr>
              <a:tr h="502024">
                <a:tc>
                  <a:txBody>
                    <a:bodyPr/>
                    <a:lstStyle/>
                    <a:p>
                      <a:r>
                        <a:rPr lang="en-US" sz="1100" dirty="0" smtClean="0"/>
                        <a:t>2.2.2</a:t>
                      </a:r>
                      <a:endParaRPr lang="en-US" sz="1100" dirty="0"/>
                    </a:p>
                  </a:txBody>
                  <a:tcPr/>
                </a:tc>
                <a:tc>
                  <a:txBody>
                    <a:bodyPr/>
                    <a:lstStyle/>
                    <a:p>
                      <a:r>
                        <a:rPr lang="en-US" sz="1100" dirty="0" smtClean="0"/>
                        <a:t>Provide</a:t>
                      </a:r>
                      <a:r>
                        <a:rPr lang="en-US" sz="1100" baseline="0" dirty="0" smtClean="0"/>
                        <a:t> a technology-proficient, certified teacher to serve as full-time instructional technologists on each campus as a natural part of staffing.  </a:t>
                      </a:r>
                      <a:endParaRPr lang="en-US" sz="1100" dirty="0"/>
                    </a:p>
                  </a:txBody>
                  <a:tcPr/>
                </a:tc>
              </a:tr>
              <a:tr h="524436">
                <a:tc>
                  <a:txBody>
                    <a:bodyPr/>
                    <a:lstStyle/>
                    <a:p>
                      <a:r>
                        <a:rPr lang="en-US" sz="1100" dirty="0" smtClean="0"/>
                        <a:t>2.2.3</a:t>
                      </a:r>
                      <a:endParaRPr lang="en-US" sz="1100" dirty="0"/>
                    </a:p>
                  </a:txBody>
                  <a:tcPr/>
                </a:tc>
                <a:tc>
                  <a:txBody>
                    <a:bodyPr/>
                    <a:lstStyle/>
                    <a:p>
                      <a:r>
                        <a:rPr lang="en-US" sz="1100" dirty="0" smtClean="0"/>
                        <a:t>Continue with K-12</a:t>
                      </a:r>
                      <a:r>
                        <a:rPr lang="en-US" sz="1100" baseline="0" dirty="0" smtClean="0"/>
                        <a:t> technology integration training by: train-the-trainer model, summer institutes, mini-sessions, independent study, computer-based training.</a:t>
                      </a:r>
                      <a:endParaRPr lang="en-US" sz="1100" dirty="0"/>
                    </a:p>
                  </a:txBody>
                  <a:tcPr/>
                </a:tc>
              </a:tr>
              <a:tr h="304799">
                <a:tc>
                  <a:txBody>
                    <a:bodyPr/>
                    <a:lstStyle/>
                    <a:p>
                      <a:r>
                        <a:rPr lang="en-US" sz="1100" dirty="0" smtClean="0"/>
                        <a:t>2.2.4</a:t>
                      </a:r>
                      <a:endParaRPr lang="en-US" sz="1100" dirty="0"/>
                    </a:p>
                  </a:txBody>
                  <a:tcPr/>
                </a:tc>
                <a:tc>
                  <a:txBody>
                    <a:bodyPr/>
                    <a:lstStyle/>
                    <a:p>
                      <a:r>
                        <a:rPr lang="en-US" sz="1100" dirty="0" smtClean="0"/>
                        <a:t>Monitor the effective integration of technology into the curriculum.</a:t>
                      </a:r>
                      <a:endParaRPr lang="en-US" sz="1100" dirty="0"/>
                    </a:p>
                  </a:txBody>
                  <a:tcPr/>
                </a:tc>
              </a:tr>
              <a:tr h="336175">
                <a:tc>
                  <a:txBody>
                    <a:bodyPr/>
                    <a:lstStyle/>
                    <a:p>
                      <a:r>
                        <a:rPr lang="en-US" sz="1100" dirty="0" smtClean="0"/>
                        <a:t>2.2.5</a:t>
                      </a:r>
                      <a:endParaRPr lang="en-US" sz="1100" dirty="0"/>
                    </a:p>
                  </a:txBody>
                  <a:tcPr/>
                </a:tc>
                <a:tc>
                  <a:txBody>
                    <a:bodyPr/>
                    <a:lstStyle/>
                    <a:p>
                      <a:r>
                        <a:rPr lang="en-US" sz="1100" dirty="0" smtClean="0"/>
                        <a:t>Allocate sufficient funding (30% minimum)</a:t>
                      </a:r>
                      <a:r>
                        <a:rPr lang="en-US" sz="1100" baseline="0" dirty="0" smtClean="0"/>
                        <a:t> and time for staff development.</a:t>
                      </a:r>
                      <a:endParaRPr lang="en-US" sz="1100" dirty="0"/>
                    </a:p>
                  </a:txBody>
                  <a:tcPr/>
                </a:tc>
              </a:tr>
              <a:tr h="524436">
                <a:tc>
                  <a:txBody>
                    <a:bodyPr/>
                    <a:lstStyle/>
                    <a:p>
                      <a:r>
                        <a:rPr lang="en-US" sz="1100" dirty="0" smtClean="0"/>
                        <a:t>2.3.1</a:t>
                      </a:r>
                      <a:endParaRPr lang="en-US" sz="1100" dirty="0"/>
                    </a:p>
                  </a:txBody>
                  <a:tcPr/>
                </a:tc>
                <a:tc>
                  <a:txBody>
                    <a:bodyPr/>
                    <a:lstStyle/>
                    <a:p>
                      <a:r>
                        <a:rPr lang="en-US" sz="1100" dirty="0" smtClean="0"/>
                        <a:t>Continue</a:t>
                      </a:r>
                      <a:r>
                        <a:rPr lang="en-US" sz="1100" baseline="0" dirty="0" smtClean="0"/>
                        <a:t> to use technologies, software and online services for data analysis of student performance and accountability.  The district has standardized on a district-written, web based Item Analysis program.</a:t>
                      </a:r>
                      <a:endParaRPr lang="en-US" sz="1100" dirty="0"/>
                    </a:p>
                  </a:txBody>
                  <a:tcPr/>
                </a:tc>
              </a:tr>
              <a:tr h="524436">
                <a:tc>
                  <a:txBody>
                    <a:bodyPr/>
                    <a:lstStyle/>
                    <a:p>
                      <a:r>
                        <a:rPr lang="en-US" sz="1100" dirty="0" smtClean="0"/>
                        <a:t>2.3.2</a:t>
                      </a:r>
                      <a:endParaRPr lang="en-US" sz="1100" dirty="0"/>
                    </a:p>
                  </a:txBody>
                  <a:tcPr/>
                </a:tc>
                <a:tc>
                  <a:txBody>
                    <a:bodyPr/>
                    <a:lstStyle/>
                    <a:p>
                      <a:r>
                        <a:rPr lang="en-US" sz="1100" dirty="0" smtClean="0"/>
                        <a:t>Include Technology Applications in district vertical (alignment) team meetings.</a:t>
                      </a:r>
                      <a:r>
                        <a:rPr lang="en-US" sz="1100" baseline="0" dirty="0" smtClean="0"/>
                        <a:t>  Continue emphasis of TEKS/TAKS and Item Analysis in all content-area staff development sessions.</a:t>
                      </a:r>
                      <a:endParaRPr lang="en-US" sz="1100" dirty="0"/>
                    </a:p>
                  </a:txBody>
                  <a:tcPr/>
                </a:tc>
              </a:tr>
            </a:tbl>
          </a:graphicData>
        </a:graphic>
      </p:graphicFrame>
      <p:sp>
        <p:nvSpPr>
          <p:cNvPr id="4" name="AutoShape 2"/>
          <p:cNvSpPr txBox="1">
            <a:spLocks noGrp="1" noChangeArrowheads="1"/>
          </p:cNvSpPr>
          <p:nvPr>
            <p:ph type="title"/>
          </p:nvPr>
        </p:nvSpPr>
        <p:spPr bwMode="auto">
          <a:xfrm>
            <a:off x="457200" y="0"/>
            <a:ext cx="8229600" cy="838200"/>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fontScale="9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Aft>
                <a:spcPts val="1000"/>
              </a:spcAft>
            </a:pPr>
            <a:r>
              <a:rPr lang="en-US" sz="2400" dirty="0" smtClean="0">
                <a:latin typeface="Arial" pitchFamily="34" charset="0"/>
                <a:cs typeface="Arial" pitchFamily="34" charset="0"/>
              </a:rPr>
              <a:t>Beaumont ISD Technology Plan</a:t>
            </a:r>
            <a:br>
              <a:rPr lang="en-US" sz="2400" dirty="0" smtClean="0">
                <a:latin typeface="Arial" pitchFamily="34" charset="0"/>
                <a:cs typeface="Arial" pitchFamily="34" charset="0"/>
              </a:rPr>
            </a:br>
            <a:r>
              <a:rPr lang="en-US" sz="2400" dirty="0" smtClean="0">
                <a:latin typeface="Arial" pitchFamily="34" charset="0"/>
                <a:cs typeface="Arial" pitchFamily="34" charset="0"/>
              </a:rPr>
              <a:t>Goals, Objectives, and Strategies</a:t>
            </a:r>
            <a:endPar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pic>
        <p:nvPicPr>
          <p:cNvPr id="6" name="~PP2556.WAV">
            <a:hlinkClick r:id="" action="ppaction://media"/>
          </p:cNvPr>
          <p:cNvPicPr>
            <a:picLocks noRot="1" noChangeAspect="1"/>
          </p:cNvPicPr>
          <p:nvPr>
            <a:wavAudioFile r:embed="rId1" name="~PP2556.WAV"/>
          </p:nvPr>
        </p:nvPicPr>
        <p:blipFill>
          <a:blip r:embed="rId4" cstate="print"/>
          <a:stretch>
            <a:fillRect/>
          </a:stretch>
        </p:blipFill>
        <p:spPr>
          <a:xfrm>
            <a:off x="8702675" y="6416675"/>
            <a:ext cx="304800" cy="304800"/>
          </a:xfrm>
          <a:prstGeom prst="rect">
            <a:avLst/>
          </a:prstGeom>
        </p:spPr>
      </p:pic>
    </p:spTree>
  </p:cSld>
  <p:clrMapOvr>
    <a:masterClrMapping/>
  </p:clrMapOvr>
  <p:transition advTm="126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0" y="762000"/>
          <a:ext cx="9144000" cy="6096001"/>
        </p:xfrm>
        <a:graphic>
          <a:graphicData uri="http://schemas.openxmlformats.org/drawingml/2006/table">
            <a:tbl>
              <a:tblPr firstRow="1" bandRow="1">
                <a:tableStyleId>{5C22544A-7EE6-4342-B048-85BDC9FD1C3A}</a:tableStyleId>
              </a:tblPr>
              <a:tblGrid>
                <a:gridCol w="685800"/>
                <a:gridCol w="8458200"/>
              </a:tblGrid>
              <a:tr h="423989">
                <a:tc>
                  <a:txBody>
                    <a:bodyPr/>
                    <a:lstStyle/>
                    <a:p>
                      <a:r>
                        <a:rPr lang="en-US" sz="1400" dirty="0" smtClean="0"/>
                        <a:t>Goal 3</a:t>
                      </a:r>
                      <a:endParaRPr lang="en-US" sz="1400" dirty="0"/>
                    </a:p>
                  </a:txBody>
                  <a:tcPr/>
                </a:tc>
                <a:tc>
                  <a:txBody>
                    <a:bodyPr/>
                    <a:lstStyle/>
                    <a:p>
                      <a:r>
                        <a:rPr lang="en-US" sz="1400" dirty="0" smtClean="0"/>
                        <a:t>Provide and support appropriate software and the ethical use of sources</a:t>
                      </a:r>
                      <a:endParaRPr lang="en-US" sz="1400" dirty="0"/>
                    </a:p>
                  </a:txBody>
                  <a:tcPr/>
                </a:tc>
              </a:tr>
              <a:tr h="267255">
                <a:tc>
                  <a:txBody>
                    <a:bodyPr/>
                    <a:lstStyle/>
                    <a:p>
                      <a:r>
                        <a:rPr lang="en-US" sz="1200" dirty="0" smtClean="0"/>
                        <a:t>3.1.1</a:t>
                      </a:r>
                      <a:endParaRPr lang="en-US" sz="1200" dirty="0"/>
                    </a:p>
                  </a:txBody>
                  <a:tcPr/>
                </a:tc>
                <a:tc>
                  <a:txBody>
                    <a:bodyPr/>
                    <a:lstStyle/>
                    <a:p>
                      <a:r>
                        <a:rPr lang="en-US" sz="1200" dirty="0" smtClean="0"/>
                        <a:t>Provide a standard</a:t>
                      </a:r>
                      <a:r>
                        <a:rPr lang="en-US" sz="1200" baseline="0" dirty="0" smtClean="0"/>
                        <a:t> productivity software package for each computer leased, which includes Microsoft Windows and Microsoft Office</a:t>
                      </a:r>
                      <a:endParaRPr lang="en-US" sz="1200" dirty="0"/>
                    </a:p>
                  </a:txBody>
                  <a:tcPr/>
                </a:tc>
              </a:tr>
              <a:tr h="445425">
                <a:tc>
                  <a:txBody>
                    <a:bodyPr/>
                    <a:lstStyle/>
                    <a:p>
                      <a:r>
                        <a:rPr lang="en-US" sz="1200" dirty="0" smtClean="0"/>
                        <a:t>3.1.2</a:t>
                      </a:r>
                      <a:endParaRPr lang="en-US" sz="1200" dirty="0"/>
                    </a:p>
                  </a:txBody>
                  <a:tcPr/>
                </a:tc>
                <a:tc>
                  <a:txBody>
                    <a:bodyPr/>
                    <a:lstStyle/>
                    <a:p>
                      <a:r>
                        <a:rPr lang="en-US" sz="1200" dirty="0" smtClean="0"/>
                        <a:t>Replace</a:t>
                      </a:r>
                      <a:r>
                        <a:rPr lang="en-US" sz="1200" baseline="0" dirty="0" smtClean="0"/>
                        <a:t> Windows operating systems to appropriate versions in order to support most current technologies as needed.  Continue with district lease cycles.</a:t>
                      </a:r>
                      <a:endParaRPr lang="en-US" sz="1200" dirty="0"/>
                    </a:p>
                  </a:txBody>
                  <a:tcPr/>
                </a:tc>
              </a:tr>
              <a:tr h="274505">
                <a:tc>
                  <a:txBody>
                    <a:bodyPr/>
                    <a:lstStyle/>
                    <a:p>
                      <a:r>
                        <a:rPr lang="en-US" sz="1200" dirty="0" smtClean="0"/>
                        <a:t>3.1.3</a:t>
                      </a:r>
                      <a:endParaRPr lang="en-US" sz="1200" dirty="0"/>
                    </a:p>
                  </a:txBody>
                  <a:tcPr/>
                </a:tc>
                <a:tc>
                  <a:txBody>
                    <a:bodyPr/>
                    <a:lstStyle/>
                    <a:p>
                      <a:r>
                        <a:rPr lang="en-US" sz="1200" dirty="0" smtClean="0"/>
                        <a:t>Provide and support</a:t>
                      </a:r>
                      <a:r>
                        <a:rPr lang="en-US" sz="1200" baseline="0" dirty="0" smtClean="0"/>
                        <a:t> standardized hardware and software for all areas of education.</a:t>
                      </a:r>
                      <a:endParaRPr lang="en-US" sz="1200" dirty="0"/>
                    </a:p>
                  </a:txBody>
                  <a:tcPr/>
                </a:tc>
              </a:tr>
              <a:tr h="275026">
                <a:tc>
                  <a:txBody>
                    <a:bodyPr/>
                    <a:lstStyle/>
                    <a:p>
                      <a:r>
                        <a:rPr lang="en-US" sz="1200" dirty="0" smtClean="0"/>
                        <a:t>3.2.1</a:t>
                      </a:r>
                      <a:endParaRPr lang="en-US" sz="1200" dirty="0"/>
                    </a:p>
                  </a:txBody>
                  <a:tcPr/>
                </a:tc>
                <a:tc>
                  <a:txBody>
                    <a:bodyPr/>
                    <a:lstStyle/>
                    <a:p>
                      <a:r>
                        <a:rPr lang="en-US" sz="1200" dirty="0" smtClean="0"/>
                        <a:t>Provide technology leadership</a:t>
                      </a:r>
                      <a:r>
                        <a:rPr lang="en-US" sz="1200" baseline="0" dirty="0" smtClean="0"/>
                        <a:t> academies for administrators and technology liaisons that develop appropriate skills.</a:t>
                      </a:r>
                      <a:endParaRPr lang="en-US" sz="1200" dirty="0"/>
                    </a:p>
                  </a:txBody>
                  <a:tcPr/>
                </a:tc>
              </a:tr>
              <a:tr h="267255">
                <a:tc>
                  <a:txBody>
                    <a:bodyPr/>
                    <a:lstStyle/>
                    <a:p>
                      <a:r>
                        <a:rPr lang="en-US" sz="1200" dirty="0" smtClean="0"/>
                        <a:t>3.2.2</a:t>
                      </a:r>
                      <a:endParaRPr lang="en-US" sz="1200" dirty="0"/>
                    </a:p>
                  </a:txBody>
                  <a:tcPr/>
                </a:tc>
                <a:tc>
                  <a:txBody>
                    <a:bodyPr/>
                    <a:lstStyle/>
                    <a:p>
                      <a:r>
                        <a:rPr lang="en-US" sz="1200" dirty="0" smtClean="0"/>
                        <a:t>Develop district-wide</a:t>
                      </a:r>
                      <a:r>
                        <a:rPr lang="en-US" sz="1200" baseline="0" dirty="0" smtClean="0"/>
                        <a:t> standards and policies for hardware and software.</a:t>
                      </a:r>
                      <a:endParaRPr lang="en-US" sz="1200" dirty="0"/>
                    </a:p>
                  </a:txBody>
                  <a:tcPr/>
                </a:tc>
              </a:tr>
              <a:tr h="267255">
                <a:tc>
                  <a:txBody>
                    <a:bodyPr/>
                    <a:lstStyle/>
                    <a:p>
                      <a:r>
                        <a:rPr lang="en-US" sz="1200" dirty="0" smtClean="0"/>
                        <a:t>3.2.3</a:t>
                      </a:r>
                      <a:endParaRPr lang="en-US" sz="1200" dirty="0"/>
                    </a:p>
                  </a:txBody>
                  <a:tcPr/>
                </a:tc>
                <a:tc>
                  <a:txBody>
                    <a:bodyPr/>
                    <a:lstStyle/>
                    <a:p>
                      <a:r>
                        <a:rPr lang="en-US" sz="1200" dirty="0" smtClean="0"/>
                        <a:t>Increase internet bandwidth to support emerging technologies.  </a:t>
                      </a:r>
                      <a:endParaRPr lang="en-US" sz="1200" dirty="0"/>
                    </a:p>
                  </a:txBody>
                  <a:tcPr/>
                </a:tc>
              </a:tr>
              <a:tr h="623595">
                <a:tc>
                  <a:txBody>
                    <a:bodyPr/>
                    <a:lstStyle/>
                    <a:p>
                      <a:r>
                        <a:rPr lang="en-US" sz="1200" dirty="0" smtClean="0"/>
                        <a:t>3.2.1</a:t>
                      </a:r>
                      <a:endParaRPr lang="en-US" sz="1200" dirty="0"/>
                    </a:p>
                  </a:txBody>
                  <a:tcPr/>
                </a:tc>
                <a:tc>
                  <a:txBody>
                    <a:bodyPr/>
                    <a:lstStyle/>
                    <a:p>
                      <a:r>
                        <a:rPr lang="en-US" sz="1200" dirty="0" smtClean="0"/>
                        <a:t>Utilize the BISD</a:t>
                      </a:r>
                      <a:r>
                        <a:rPr lang="en-US" sz="1200" baseline="0" dirty="0" smtClean="0"/>
                        <a:t> network, website and intranet to share appropriate district resources and information within the district and the community.  Acceptable Use Policy, on-line curriculum, district policies, job postings, campus plans, district technology plan, PEIMS, accountability data, attendance, work orders, purchasing, food services, TEAMS, and parent self-serve.</a:t>
                      </a:r>
                      <a:endParaRPr lang="en-US" sz="1200" dirty="0"/>
                    </a:p>
                  </a:txBody>
                  <a:tcPr/>
                </a:tc>
              </a:tr>
              <a:tr h="445425">
                <a:tc>
                  <a:txBody>
                    <a:bodyPr/>
                    <a:lstStyle/>
                    <a:p>
                      <a:r>
                        <a:rPr lang="en-US" sz="1200" dirty="0" smtClean="0"/>
                        <a:t>3.3.2</a:t>
                      </a:r>
                      <a:endParaRPr lang="en-US" sz="1200" dirty="0"/>
                    </a:p>
                  </a:txBody>
                  <a:tcPr/>
                </a:tc>
                <a:tc>
                  <a:txBody>
                    <a:bodyPr/>
                    <a:lstStyle/>
                    <a:p>
                      <a:r>
                        <a:rPr lang="en-US" sz="1200" dirty="0" smtClean="0"/>
                        <a:t>Install and maintain time clocks and swipe cards for all district personnel.  This</a:t>
                      </a:r>
                      <a:r>
                        <a:rPr lang="en-US" sz="1200" baseline="0" dirty="0" smtClean="0"/>
                        <a:t> data will be corrected and used with the current Payroll and Personnel software for numerous purposes, including pay checks.</a:t>
                      </a:r>
                      <a:endParaRPr lang="en-US" sz="1200" dirty="0"/>
                    </a:p>
                  </a:txBody>
                  <a:tcPr/>
                </a:tc>
              </a:tr>
              <a:tr h="276161">
                <a:tc>
                  <a:txBody>
                    <a:bodyPr/>
                    <a:lstStyle/>
                    <a:p>
                      <a:r>
                        <a:rPr lang="en-US" sz="1200" dirty="0" smtClean="0"/>
                        <a:t>3.3.3</a:t>
                      </a:r>
                      <a:endParaRPr lang="en-US" sz="1200" dirty="0"/>
                    </a:p>
                  </a:txBody>
                  <a:tcPr/>
                </a:tc>
                <a:tc>
                  <a:txBody>
                    <a:bodyPr/>
                    <a:lstStyle/>
                    <a:p>
                      <a:r>
                        <a:rPr lang="en-US" sz="1200" dirty="0" smtClean="0"/>
                        <a:t>In and maintain security</a:t>
                      </a:r>
                      <a:r>
                        <a:rPr lang="en-US" sz="1200" baseline="0" dirty="0" smtClean="0"/>
                        <a:t> cameras at all schools and administrative buildings in the district.</a:t>
                      </a:r>
                      <a:endParaRPr lang="en-US" sz="1200" dirty="0"/>
                    </a:p>
                  </a:txBody>
                  <a:tcPr/>
                </a:tc>
              </a:tr>
              <a:tr h="452543">
                <a:tc>
                  <a:txBody>
                    <a:bodyPr/>
                    <a:lstStyle/>
                    <a:p>
                      <a:r>
                        <a:rPr lang="en-US" sz="1200" dirty="0" smtClean="0"/>
                        <a:t>3.3.4</a:t>
                      </a:r>
                      <a:endParaRPr lang="en-US" sz="1200" dirty="0"/>
                    </a:p>
                  </a:txBody>
                  <a:tcPr/>
                </a:tc>
                <a:tc>
                  <a:txBody>
                    <a:bodyPr/>
                    <a:lstStyle/>
                    <a:p>
                      <a:r>
                        <a:rPr lang="en-US" sz="1200" dirty="0" smtClean="0"/>
                        <a:t>Implementation of  </a:t>
                      </a:r>
                      <a:r>
                        <a:rPr lang="en-US" sz="1200" dirty="0" err="1" smtClean="0"/>
                        <a:t>eWalk</a:t>
                      </a:r>
                      <a:r>
                        <a:rPr lang="en-US" sz="1200" dirty="0" smtClean="0"/>
                        <a:t>, a web-based classroom walkthrough program utilizing smart devices for all campus administrators, district supervisors and assistant superintendents.</a:t>
                      </a:r>
                      <a:endParaRPr lang="en-US" sz="1200" dirty="0"/>
                    </a:p>
                  </a:txBody>
                  <a:tcPr/>
                </a:tc>
              </a:tr>
              <a:tr h="271525">
                <a:tc>
                  <a:txBody>
                    <a:bodyPr/>
                    <a:lstStyle/>
                    <a:p>
                      <a:r>
                        <a:rPr lang="en-US" sz="1200" dirty="0" smtClean="0"/>
                        <a:t>3.3.5</a:t>
                      </a:r>
                      <a:endParaRPr lang="en-US" sz="1200" dirty="0"/>
                    </a:p>
                  </a:txBody>
                  <a:tcPr/>
                </a:tc>
                <a:tc>
                  <a:txBody>
                    <a:bodyPr/>
                    <a:lstStyle/>
                    <a:p>
                      <a:r>
                        <a:rPr lang="en-US" sz="1200" dirty="0" smtClean="0"/>
                        <a:t>Continue to implement TEAMS software designed to handle student, human resources and business-related applications.</a:t>
                      </a:r>
                      <a:endParaRPr lang="en-US" sz="1200" dirty="0"/>
                    </a:p>
                  </a:txBody>
                  <a:tcPr/>
                </a:tc>
              </a:tr>
              <a:tr h="445425">
                <a:tc>
                  <a:txBody>
                    <a:bodyPr/>
                    <a:lstStyle/>
                    <a:p>
                      <a:r>
                        <a:rPr lang="en-US" sz="1200" dirty="0" smtClean="0"/>
                        <a:t>3.4.1</a:t>
                      </a:r>
                      <a:endParaRPr lang="en-US" sz="1200" dirty="0"/>
                    </a:p>
                  </a:txBody>
                  <a:tcPr/>
                </a:tc>
                <a:tc>
                  <a:txBody>
                    <a:bodyPr/>
                    <a:lstStyle/>
                    <a:p>
                      <a:r>
                        <a:rPr lang="en-US" sz="1200" dirty="0" smtClean="0"/>
                        <a:t>Maintain an Internet web page that includes links that facilitate information distribution to school personnel and community members, such as accountability ,</a:t>
                      </a:r>
                      <a:r>
                        <a:rPr lang="en-US" sz="1200" baseline="0" dirty="0" smtClean="0"/>
                        <a:t> Board Policy, TEKS, Attendance Zones, Lunch Menus, TEAMS &amp; Subject area links.</a:t>
                      </a:r>
                      <a:endParaRPr lang="en-US" sz="1200" dirty="0"/>
                    </a:p>
                  </a:txBody>
                  <a:tcPr/>
                </a:tc>
              </a:tr>
              <a:tr h="445425">
                <a:tc>
                  <a:txBody>
                    <a:bodyPr/>
                    <a:lstStyle/>
                    <a:p>
                      <a:r>
                        <a:rPr lang="en-US" sz="1200" dirty="0" smtClean="0"/>
                        <a:t>3.4.2</a:t>
                      </a:r>
                      <a:endParaRPr lang="en-US" sz="1200" dirty="0"/>
                    </a:p>
                  </a:txBody>
                  <a:tcPr/>
                </a:tc>
                <a:tc>
                  <a:txBody>
                    <a:bodyPr/>
                    <a:lstStyle/>
                    <a:p>
                      <a:r>
                        <a:rPr lang="en-US" sz="1200" dirty="0" smtClean="0"/>
                        <a:t>Increase community</a:t>
                      </a:r>
                      <a:r>
                        <a:rPr lang="en-US" sz="1200" baseline="0" dirty="0" smtClean="0"/>
                        <a:t> access to technology resources through Family Technology Nights and extended hours for computer labs on ACE campuses.  Incorporate technology training in the annual Education Summit.</a:t>
                      </a:r>
                      <a:endParaRPr lang="en-US" sz="1200" dirty="0"/>
                    </a:p>
                  </a:txBody>
                  <a:tcPr/>
                </a:tc>
              </a:tr>
              <a:tr h="271525">
                <a:tc>
                  <a:txBody>
                    <a:bodyPr/>
                    <a:lstStyle/>
                    <a:p>
                      <a:r>
                        <a:rPr lang="en-US" sz="1200" dirty="0" smtClean="0"/>
                        <a:t>3.</a:t>
                      </a:r>
                      <a:r>
                        <a:rPr lang="en-US" sz="1200" baseline="0" dirty="0" smtClean="0"/>
                        <a:t> 4. 3</a:t>
                      </a:r>
                      <a:endParaRPr lang="en-US" sz="1200" dirty="0"/>
                    </a:p>
                  </a:txBody>
                  <a:tcPr/>
                </a:tc>
                <a:tc>
                  <a:txBody>
                    <a:bodyPr/>
                    <a:lstStyle/>
                    <a:p>
                      <a:r>
                        <a:rPr lang="en-US" sz="1200" dirty="0" smtClean="0"/>
                        <a:t>Promote the district website to district patrons.</a:t>
                      </a:r>
                      <a:r>
                        <a:rPr lang="en-US" sz="1200" baseline="0" dirty="0" smtClean="0"/>
                        <a:t>  </a:t>
                      </a:r>
                      <a:endParaRPr lang="en-US" sz="1200" dirty="0"/>
                    </a:p>
                  </a:txBody>
                  <a:tcPr/>
                </a:tc>
              </a:tr>
              <a:tr h="267255">
                <a:tc>
                  <a:txBody>
                    <a:bodyPr/>
                    <a:lstStyle/>
                    <a:p>
                      <a:r>
                        <a:rPr lang="en-US" sz="1200" dirty="0" smtClean="0"/>
                        <a:t>3.4.4</a:t>
                      </a:r>
                      <a:endParaRPr lang="en-US" sz="1200" dirty="0"/>
                    </a:p>
                  </a:txBody>
                  <a:tcPr/>
                </a:tc>
                <a:tc>
                  <a:txBody>
                    <a:bodyPr/>
                    <a:lstStyle/>
                    <a:p>
                      <a:r>
                        <a:rPr lang="en-US" sz="1200" dirty="0" smtClean="0"/>
                        <a:t>Provide increased opportunities for adult literacy advancement.</a:t>
                      </a:r>
                      <a:endParaRPr lang="en-US" sz="1200" dirty="0"/>
                    </a:p>
                  </a:txBody>
                  <a:tcPr/>
                </a:tc>
              </a:tr>
              <a:tr h="267255">
                <a:tc>
                  <a:txBody>
                    <a:bodyPr/>
                    <a:lstStyle/>
                    <a:p>
                      <a:r>
                        <a:rPr lang="en-US" sz="1200" dirty="0" smtClean="0"/>
                        <a:t>3.4.5</a:t>
                      </a:r>
                      <a:endParaRPr lang="en-US" sz="1200" dirty="0"/>
                    </a:p>
                  </a:txBody>
                  <a:tcPr/>
                </a:tc>
                <a:tc>
                  <a:txBody>
                    <a:bodyPr/>
                    <a:lstStyle/>
                    <a:p>
                      <a:r>
                        <a:rPr lang="en-US" sz="1200" dirty="0" smtClean="0"/>
                        <a:t>Implement </a:t>
                      </a:r>
                      <a:r>
                        <a:rPr lang="en-US" sz="1200" dirty="0" err="1" smtClean="0"/>
                        <a:t>Granicus</a:t>
                      </a:r>
                      <a:r>
                        <a:rPr lang="en-US" sz="1200" baseline="0" dirty="0" smtClean="0"/>
                        <a:t> for streaming video-based content to the internet.</a:t>
                      </a:r>
                      <a:endParaRPr lang="en-US" sz="1200" dirty="0"/>
                    </a:p>
                  </a:txBody>
                  <a:tcPr/>
                </a:tc>
              </a:tr>
            </a:tbl>
          </a:graphicData>
        </a:graphic>
      </p:graphicFrame>
      <p:sp>
        <p:nvSpPr>
          <p:cNvPr id="4" name="AutoShape 2"/>
          <p:cNvSpPr txBox="1">
            <a:spLocks noGrp="1" noChangeArrowheads="1"/>
          </p:cNvSpPr>
          <p:nvPr>
            <p:ph type="title"/>
          </p:nvPr>
        </p:nvSpPr>
        <p:spPr bwMode="auto">
          <a:xfrm>
            <a:off x="533400" y="0"/>
            <a:ext cx="8153400" cy="685800"/>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Aft>
                <a:spcPts val="1000"/>
              </a:spcAft>
            </a:pPr>
            <a:r>
              <a:rPr lang="en-US" sz="2000" dirty="0" smtClean="0">
                <a:latin typeface="Arial" pitchFamily="34" charset="0"/>
                <a:cs typeface="Arial" pitchFamily="34" charset="0"/>
              </a:rPr>
              <a:t>Beaumont ISD Technology Plan</a:t>
            </a:r>
            <a:br>
              <a:rPr lang="en-US" sz="2000" dirty="0" smtClean="0">
                <a:latin typeface="Arial" pitchFamily="34" charset="0"/>
                <a:cs typeface="Arial" pitchFamily="34" charset="0"/>
              </a:rPr>
            </a:br>
            <a:r>
              <a:rPr lang="en-US" sz="2000" dirty="0" smtClean="0">
                <a:latin typeface="Arial" pitchFamily="34" charset="0"/>
                <a:cs typeface="Arial" pitchFamily="34" charset="0"/>
              </a:rPr>
              <a:t>Goals, Objectives, and Strategies</a:t>
            </a:r>
            <a:endParaRPr kumimoji="0" lang="en-US" sz="20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pic>
        <p:nvPicPr>
          <p:cNvPr id="6" name="~PP1952.WAV">
            <a:hlinkClick r:id="" action="ppaction://media"/>
          </p:cNvPr>
          <p:cNvPicPr>
            <a:picLocks noRot="1" noChangeAspect="1"/>
          </p:cNvPicPr>
          <p:nvPr>
            <a:wavAudioFile r:embed="rId1" name="~PP1952.WAV"/>
          </p:nvPr>
        </p:nvPicPr>
        <p:blipFill>
          <a:blip r:embed="rId4" cstate="print"/>
          <a:stretch>
            <a:fillRect/>
          </a:stretch>
        </p:blipFill>
        <p:spPr>
          <a:xfrm>
            <a:off x="8702675" y="6416675"/>
            <a:ext cx="304800" cy="304800"/>
          </a:xfrm>
          <a:prstGeom prst="rect">
            <a:avLst/>
          </a:prstGeom>
        </p:spPr>
      </p:pic>
    </p:spTree>
  </p:cSld>
  <p:clrMapOvr>
    <a:masterClrMapping/>
  </p:clrMapOvr>
  <p:transition advTm="115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0" y="746761"/>
          <a:ext cx="9144000" cy="6416040"/>
        </p:xfrm>
        <a:graphic>
          <a:graphicData uri="http://schemas.openxmlformats.org/drawingml/2006/table">
            <a:tbl>
              <a:tblPr firstRow="1" bandRow="1">
                <a:tableStyleId>{5C22544A-7EE6-4342-B048-85BDC9FD1C3A}</a:tableStyleId>
              </a:tblPr>
              <a:tblGrid>
                <a:gridCol w="609600"/>
                <a:gridCol w="8534400"/>
              </a:tblGrid>
              <a:tr h="370840">
                <a:tc>
                  <a:txBody>
                    <a:bodyPr/>
                    <a:lstStyle/>
                    <a:p>
                      <a:r>
                        <a:rPr lang="en-US" sz="1200" dirty="0" smtClean="0"/>
                        <a:t>Goal 4</a:t>
                      </a:r>
                      <a:endParaRPr lang="en-US" sz="1200" dirty="0"/>
                    </a:p>
                  </a:txBody>
                  <a:tcPr/>
                </a:tc>
                <a:tc>
                  <a:txBody>
                    <a:bodyPr/>
                    <a:lstStyle/>
                    <a:p>
                      <a:r>
                        <a:rPr lang="en-US" sz="1200" dirty="0" smtClean="0"/>
                        <a:t>The district will secure adequate funding for maintaining</a:t>
                      </a:r>
                      <a:r>
                        <a:rPr lang="en-US" sz="1200" baseline="0" dirty="0" smtClean="0"/>
                        <a:t> state-of-the-art technology resources for all BISD facilities.  </a:t>
                      </a:r>
                      <a:endParaRPr lang="en-US" sz="1200" dirty="0"/>
                    </a:p>
                  </a:txBody>
                  <a:tcPr/>
                </a:tc>
              </a:tr>
              <a:tr h="370840">
                <a:tc>
                  <a:txBody>
                    <a:bodyPr/>
                    <a:lstStyle/>
                    <a:p>
                      <a:r>
                        <a:rPr lang="en-US" sz="1200" dirty="0" smtClean="0"/>
                        <a:t>4.1.1</a:t>
                      </a:r>
                      <a:endParaRPr lang="en-US" sz="1200" dirty="0"/>
                    </a:p>
                  </a:txBody>
                  <a:tcPr/>
                </a:tc>
                <a:tc>
                  <a:txBody>
                    <a:bodyPr/>
                    <a:lstStyle/>
                    <a:p>
                      <a:r>
                        <a:rPr lang="en-US" sz="1200" dirty="0" smtClean="0"/>
                        <a:t>The district will continue leasing computers with a four year refresh as well as software licensing agreements in alignment with the state student/computer</a:t>
                      </a:r>
                      <a:r>
                        <a:rPr lang="en-US" sz="1200" baseline="0" dirty="0" smtClean="0"/>
                        <a:t> ratio requirements.</a:t>
                      </a:r>
                      <a:endParaRPr lang="en-US" sz="1200" dirty="0"/>
                    </a:p>
                  </a:txBody>
                  <a:tcPr/>
                </a:tc>
              </a:tr>
              <a:tr h="238760">
                <a:tc>
                  <a:txBody>
                    <a:bodyPr/>
                    <a:lstStyle/>
                    <a:p>
                      <a:r>
                        <a:rPr lang="en-US" sz="1200" dirty="0" smtClean="0"/>
                        <a:t>4.1.2</a:t>
                      </a:r>
                      <a:endParaRPr lang="en-US" sz="1200" dirty="0"/>
                    </a:p>
                  </a:txBody>
                  <a:tcPr/>
                </a:tc>
                <a:tc>
                  <a:txBody>
                    <a:bodyPr/>
                    <a:lstStyle/>
                    <a:p>
                      <a:r>
                        <a:rPr lang="en-US" sz="1200" dirty="0" smtClean="0"/>
                        <a:t>The district will continue to make E-Rate</a:t>
                      </a:r>
                      <a:r>
                        <a:rPr lang="en-US" sz="1200" baseline="0" dirty="0" smtClean="0"/>
                        <a:t> applications for technology funding.</a:t>
                      </a:r>
                      <a:endParaRPr lang="en-US" sz="1200" dirty="0"/>
                    </a:p>
                  </a:txBody>
                  <a:tcPr/>
                </a:tc>
              </a:tr>
              <a:tr h="370840">
                <a:tc>
                  <a:txBody>
                    <a:bodyPr/>
                    <a:lstStyle/>
                    <a:p>
                      <a:r>
                        <a:rPr lang="en-US" sz="1200" dirty="0" smtClean="0"/>
                        <a:t>4.1.3</a:t>
                      </a:r>
                      <a:endParaRPr lang="en-US" sz="1200" dirty="0"/>
                    </a:p>
                  </a:txBody>
                  <a:tcPr/>
                </a:tc>
                <a:tc>
                  <a:txBody>
                    <a:bodyPr/>
                    <a:lstStyle/>
                    <a:p>
                      <a:r>
                        <a:rPr lang="en-US" sz="1200" dirty="0" smtClean="0"/>
                        <a:t>The district will utilize grant writing teams to obtain external funds for technology purchases.</a:t>
                      </a:r>
                      <a:endParaRPr lang="en-US" sz="1200" dirty="0"/>
                    </a:p>
                  </a:txBody>
                  <a:tcPr/>
                </a:tc>
              </a:tr>
              <a:tr h="279400">
                <a:tc>
                  <a:txBody>
                    <a:bodyPr/>
                    <a:lstStyle/>
                    <a:p>
                      <a:r>
                        <a:rPr lang="en-US" sz="1200" dirty="0" smtClean="0"/>
                        <a:t>4.1.4</a:t>
                      </a:r>
                      <a:endParaRPr lang="en-US" sz="1200" dirty="0"/>
                    </a:p>
                  </a:txBody>
                  <a:tcPr/>
                </a:tc>
                <a:tc>
                  <a:txBody>
                    <a:bodyPr/>
                    <a:lstStyle/>
                    <a:p>
                      <a:r>
                        <a:rPr lang="en-US" sz="1200" dirty="0" smtClean="0"/>
                        <a:t>The district will have each campus allocate a percent of their local budget to technology needs, including professional development.</a:t>
                      </a:r>
                      <a:endParaRPr lang="en-US" sz="1200" dirty="0"/>
                    </a:p>
                  </a:txBody>
                  <a:tcPr/>
                </a:tc>
              </a:tr>
              <a:tr h="381000">
                <a:tc>
                  <a:txBody>
                    <a:bodyPr/>
                    <a:lstStyle/>
                    <a:p>
                      <a:r>
                        <a:rPr lang="en-US" sz="1200" dirty="0" smtClean="0"/>
                        <a:t>4.1.5</a:t>
                      </a:r>
                      <a:endParaRPr lang="en-US" sz="1200" dirty="0"/>
                    </a:p>
                  </a:txBody>
                  <a:tcPr/>
                </a:tc>
                <a:tc>
                  <a:txBody>
                    <a:bodyPr/>
                    <a:lstStyle/>
                    <a:p>
                      <a:r>
                        <a:rPr lang="en-US" sz="1200" dirty="0" smtClean="0"/>
                        <a:t>District will maintain</a:t>
                      </a:r>
                      <a:r>
                        <a:rPr lang="en-US" sz="1200" baseline="0" dirty="0" smtClean="0"/>
                        <a:t> and support a local and wide area network for voice, video and data, increasing speed and bandwidth to meet increased needs.  </a:t>
                      </a:r>
                      <a:endParaRPr lang="en-US" sz="1200" dirty="0"/>
                    </a:p>
                  </a:txBody>
                  <a:tcPr/>
                </a:tc>
              </a:tr>
              <a:tr h="228600">
                <a:tc>
                  <a:txBody>
                    <a:bodyPr/>
                    <a:lstStyle/>
                    <a:p>
                      <a:r>
                        <a:rPr lang="en-US" sz="1200" dirty="0" smtClean="0"/>
                        <a:t>4.1.6</a:t>
                      </a:r>
                      <a:endParaRPr lang="en-US" sz="1200" dirty="0"/>
                    </a:p>
                  </a:txBody>
                  <a:tcPr/>
                </a:tc>
                <a:tc>
                  <a:txBody>
                    <a:bodyPr/>
                    <a:lstStyle/>
                    <a:p>
                      <a:r>
                        <a:rPr lang="en-US" sz="1200" dirty="0" smtClean="0"/>
                        <a:t>District will maintain network access for all students, teachers and administrative personnel.  </a:t>
                      </a:r>
                      <a:endParaRPr lang="en-US" sz="1200" dirty="0"/>
                    </a:p>
                  </a:txBody>
                  <a:tcPr/>
                </a:tc>
              </a:tr>
              <a:tr h="411480">
                <a:tc>
                  <a:txBody>
                    <a:bodyPr/>
                    <a:lstStyle/>
                    <a:p>
                      <a:r>
                        <a:rPr lang="en-US" sz="1200" dirty="0" smtClean="0"/>
                        <a:t>4.1.7</a:t>
                      </a:r>
                      <a:endParaRPr lang="en-US" sz="1200" dirty="0"/>
                    </a:p>
                  </a:txBody>
                  <a:tcPr/>
                </a:tc>
                <a:tc>
                  <a:txBody>
                    <a:bodyPr/>
                    <a:lstStyle/>
                    <a:p>
                      <a:r>
                        <a:rPr lang="en-US" sz="1200" dirty="0" smtClean="0"/>
                        <a:t>Coordinate hardware and software purchases with curricular and administrative needs and certify that the purchases met current infrastructure capability and established standards.</a:t>
                      </a:r>
                      <a:endParaRPr lang="en-US" sz="1200" dirty="0"/>
                    </a:p>
                  </a:txBody>
                  <a:tcPr/>
                </a:tc>
              </a:tr>
              <a:tr h="259080">
                <a:tc>
                  <a:txBody>
                    <a:bodyPr/>
                    <a:lstStyle/>
                    <a:p>
                      <a:r>
                        <a:rPr lang="en-US" sz="1200" dirty="0" smtClean="0"/>
                        <a:t>4.1 8</a:t>
                      </a:r>
                      <a:endParaRPr lang="en-US" sz="1200" dirty="0"/>
                    </a:p>
                  </a:txBody>
                  <a:tcPr/>
                </a:tc>
                <a:tc>
                  <a:txBody>
                    <a:bodyPr/>
                    <a:lstStyle/>
                    <a:p>
                      <a:r>
                        <a:rPr lang="en-US" sz="1200" dirty="0" smtClean="0"/>
                        <a:t>Evaluate emerging  technologies including document cameras, data projectors, class pads, virtual desktops, and a staff laptop initiative.</a:t>
                      </a:r>
                      <a:endParaRPr lang="en-US" sz="1200" dirty="0"/>
                    </a:p>
                  </a:txBody>
                  <a:tcPr/>
                </a:tc>
              </a:tr>
              <a:tr h="213360">
                <a:tc>
                  <a:txBody>
                    <a:bodyPr/>
                    <a:lstStyle/>
                    <a:p>
                      <a:r>
                        <a:rPr lang="en-US" sz="1200" dirty="0" smtClean="0"/>
                        <a:t>4.1.9</a:t>
                      </a:r>
                      <a:endParaRPr lang="en-US" sz="1200" dirty="0"/>
                    </a:p>
                  </a:txBody>
                  <a:tcPr/>
                </a:tc>
                <a:tc>
                  <a:txBody>
                    <a:bodyPr/>
                    <a:lstStyle/>
                    <a:p>
                      <a:r>
                        <a:rPr lang="en-US" sz="1200" dirty="0" smtClean="0"/>
                        <a:t>District will implement a wireless infrastructure at all appropriate facilities.</a:t>
                      </a:r>
                      <a:endParaRPr lang="en-US" sz="1200" dirty="0"/>
                    </a:p>
                  </a:txBody>
                  <a:tcPr/>
                </a:tc>
              </a:tr>
              <a:tr h="243840">
                <a:tc>
                  <a:txBody>
                    <a:bodyPr/>
                    <a:lstStyle/>
                    <a:p>
                      <a:r>
                        <a:rPr lang="en-US" sz="1200" dirty="0" smtClean="0"/>
                        <a:t>4.1.10</a:t>
                      </a:r>
                      <a:endParaRPr lang="en-US" sz="1200" dirty="0"/>
                    </a:p>
                  </a:txBody>
                  <a:tcPr/>
                </a:tc>
                <a:tc>
                  <a:txBody>
                    <a:bodyPr/>
                    <a:lstStyle/>
                    <a:p>
                      <a:r>
                        <a:rPr lang="en-US" sz="1200" dirty="0" smtClean="0"/>
                        <a:t>District will implement the</a:t>
                      </a:r>
                      <a:r>
                        <a:rPr lang="en-US" sz="1200" baseline="0" dirty="0" smtClean="0"/>
                        <a:t> use of an IP telephone system for use by all district personnel.</a:t>
                      </a:r>
                      <a:endParaRPr lang="en-US" sz="1200" dirty="0"/>
                    </a:p>
                  </a:txBody>
                  <a:tcPr/>
                </a:tc>
              </a:tr>
              <a:tr h="274320">
                <a:tc>
                  <a:txBody>
                    <a:bodyPr/>
                    <a:lstStyle/>
                    <a:p>
                      <a:r>
                        <a:rPr lang="en-US" sz="1200" dirty="0" smtClean="0"/>
                        <a:t>4.1.11</a:t>
                      </a:r>
                      <a:endParaRPr lang="en-US" sz="1200" dirty="0"/>
                    </a:p>
                  </a:txBody>
                  <a:tcPr/>
                </a:tc>
                <a:tc>
                  <a:txBody>
                    <a:bodyPr/>
                    <a:lstStyle/>
                    <a:p>
                      <a:r>
                        <a:rPr lang="en-US" sz="1200" dirty="0" smtClean="0"/>
                        <a:t>District will</a:t>
                      </a:r>
                      <a:r>
                        <a:rPr lang="en-US" sz="1200" baseline="0" dirty="0" smtClean="0"/>
                        <a:t> convert  data to a communications portal built on Microsoft SharePoint.</a:t>
                      </a:r>
                      <a:endParaRPr lang="en-US" sz="1200" dirty="0"/>
                    </a:p>
                  </a:txBody>
                  <a:tcPr/>
                </a:tc>
              </a:tr>
              <a:tr h="228600">
                <a:tc>
                  <a:txBody>
                    <a:bodyPr/>
                    <a:lstStyle/>
                    <a:p>
                      <a:r>
                        <a:rPr lang="en-US" sz="1200" dirty="0" smtClean="0"/>
                        <a:t>4.2.1</a:t>
                      </a:r>
                      <a:endParaRPr lang="en-US" sz="1200" dirty="0"/>
                    </a:p>
                  </a:txBody>
                  <a:tcPr/>
                </a:tc>
                <a:tc>
                  <a:txBody>
                    <a:bodyPr/>
                    <a:lstStyle/>
                    <a:p>
                      <a:r>
                        <a:rPr lang="en-US" sz="1200" dirty="0" smtClean="0"/>
                        <a:t>The district will provide specialized full-time technicians to support current and future network initiatives.</a:t>
                      </a:r>
                      <a:endParaRPr lang="en-US" sz="1200" dirty="0"/>
                    </a:p>
                  </a:txBody>
                  <a:tcPr/>
                </a:tc>
              </a:tr>
              <a:tr h="259080">
                <a:tc>
                  <a:txBody>
                    <a:bodyPr/>
                    <a:lstStyle/>
                    <a:p>
                      <a:r>
                        <a:rPr lang="en-US" sz="1200" dirty="0" smtClean="0"/>
                        <a:t>4.2.2</a:t>
                      </a:r>
                      <a:endParaRPr lang="en-US" sz="1200" dirty="0"/>
                    </a:p>
                  </a:txBody>
                  <a:tcPr/>
                </a:tc>
                <a:tc>
                  <a:txBody>
                    <a:bodyPr/>
                    <a:lstStyle/>
                    <a:p>
                      <a:r>
                        <a:rPr lang="en-US" sz="1200" dirty="0" smtClean="0"/>
                        <a:t>The district will provide full-time technology trainers.</a:t>
                      </a:r>
                      <a:endParaRPr lang="en-US" sz="1200" dirty="0"/>
                    </a:p>
                  </a:txBody>
                  <a:tcPr/>
                </a:tc>
              </a:tr>
              <a:tr h="213360">
                <a:tc>
                  <a:txBody>
                    <a:bodyPr/>
                    <a:lstStyle/>
                    <a:p>
                      <a:r>
                        <a:rPr lang="en-US" sz="1200" dirty="0" smtClean="0"/>
                        <a:t>4.2.3</a:t>
                      </a:r>
                      <a:endParaRPr lang="en-US" sz="1200" dirty="0"/>
                    </a:p>
                  </a:txBody>
                  <a:tcPr/>
                </a:tc>
                <a:tc>
                  <a:txBody>
                    <a:bodyPr/>
                    <a:lstStyle/>
                    <a:p>
                      <a:r>
                        <a:rPr lang="en-US" sz="1200" dirty="0" smtClean="0"/>
                        <a:t>The district will staff a full-time help desk to support all technology concerns.</a:t>
                      </a:r>
                      <a:endParaRPr lang="en-US" sz="1200" dirty="0"/>
                    </a:p>
                  </a:txBody>
                  <a:tcPr/>
                </a:tc>
              </a:tr>
              <a:tr h="243840">
                <a:tc>
                  <a:txBody>
                    <a:bodyPr/>
                    <a:lstStyle/>
                    <a:p>
                      <a:r>
                        <a:rPr lang="en-US" sz="1200" dirty="0" smtClean="0"/>
                        <a:t>4.3.1</a:t>
                      </a:r>
                      <a:endParaRPr lang="en-US" sz="1200" dirty="0"/>
                    </a:p>
                  </a:txBody>
                  <a:tcPr/>
                </a:tc>
                <a:tc>
                  <a:txBody>
                    <a:bodyPr/>
                    <a:lstStyle/>
                    <a:p>
                      <a:r>
                        <a:rPr lang="en-US" sz="1200" dirty="0" smtClean="0"/>
                        <a:t>The district will evaluate and implement appropriate policies,</a:t>
                      </a:r>
                      <a:r>
                        <a:rPr lang="en-US" sz="1200" baseline="0" dirty="0" smtClean="0"/>
                        <a:t> security software, and hardware.</a:t>
                      </a:r>
                      <a:endParaRPr lang="en-US" sz="1200" dirty="0"/>
                    </a:p>
                  </a:txBody>
                  <a:tcPr/>
                </a:tc>
              </a:tr>
              <a:tr h="426720">
                <a:tc>
                  <a:txBody>
                    <a:bodyPr/>
                    <a:lstStyle/>
                    <a:p>
                      <a:r>
                        <a:rPr lang="en-US" sz="1200" dirty="0" smtClean="0"/>
                        <a:t>4.3.2</a:t>
                      </a:r>
                      <a:endParaRPr lang="en-US" sz="1200" dirty="0"/>
                    </a:p>
                  </a:txBody>
                  <a:tcPr/>
                </a:tc>
                <a:tc>
                  <a:txBody>
                    <a:bodyPr/>
                    <a:lstStyle/>
                    <a:p>
                      <a:r>
                        <a:rPr lang="en-US" sz="1200" dirty="0" smtClean="0"/>
                        <a:t>The district will evaluate electrical and surge protection adequacies in all facilities, set standards and make adjustments as requirements.</a:t>
                      </a:r>
                      <a:endParaRPr lang="en-US" sz="1200" dirty="0"/>
                    </a:p>
                  </a:txBody>
                  <a:tcPr/>
                </a:tc>
              </a:tr>
              <a:tr h="274320">
                <a:tc>
                  <a:txBody>
                    <a:bodyPr/>
                    <a:lstStyle/>
                    <a:p>
                      <a:r>
                        <a:rPr lang="en-US" sz="1200" dirty="0" smtClean="0"/>
                        <a:t>4.3.3</a:t>
                      </a:r>
                      <a:endParaRPr lang="en-US" sz="1200" dirty="0"/>
                    </a:p>
                  </a:txBody>
                  <a:tcPr/>
                </a:tc>
                <a:tc>
                  <a:txBody>
                    <a:bodyPr/>
                    <a:lstStyle/>
                    <a:p>
                      <a:r>
                        <a:rPr lang="en-US" sz="1200" dirty="0" smtClean="0"/>
                        <a:t>Cameras</a:t>
                      </a:r>
                      <a:r>
                        <a:rPr lang="en-US" sz="1200" baseline="0" dirty="0" smtClean="0"/>
                        <a:t> will be installed at all locations in the district.</a:t>
                      </a:r>
                      <a:endParaRPr lang="en-US" sz="1200" dirty="0"/>
                    </a:p>
                  </a:txBody>
                  <a:tcPr/>
                </a:tc>
              </a:tr>
              <a:tr h="228600">
                <a:tc>
                  <a:txBody>
                    <a:bodyPr/>
                    <a:lstStyle/>
                    <a:p>
                      <a:r>
                        <a:rPr lang="en-US" sz="1200" dirty="0" smtClean="0"/>
                        <a:t>4.3.4</a:t>
                      </a:r>
                      <a:endParaRPr lang="en-US" sz="1200" dirty="0"/>
                    </a:p>
                  </a:txBody>
                  <a:tcPr/>
                </a:tc>
                <a:tc>
                  <a:txBody>
                    <a:bodyPr/>
                    <a:lstStyle/>
                    <a:p>
                      <a:r>
                        <a:rPr lang="en-US" sz="1200" dirty="0" smtClean="0"/>
                        <a:t>Investigate RFID technologies for purposes of asset control and personal</a:t>
                      </a:r>
                      <a:r>
                        <a:rPr lang="en-US" sz="1200" baseline="0" dirty="0" smtClean="0"/>
                        <a:t> and student tracking.  </a:t>
                      </a:r>
                      <a:endParaRPr lang="en-US" sz="1200" dirty="0"/>
                    </a:p>
                  </a:txBody>
                  <a:tcPr/>
                </a:tc>
              </a:tr>
              <a:tr h="182880">
                <a:tc>
                  <a:txBody>
                    <a:bodyPr/>
                    <a:lstStyle/>
                    <a:p>
                      <a:r>
                        <a:rPr lang="en-US" sz="1200" dirty="0" smtClean="0"/>
                        <a:t>4.3.5</a:t>
                      </a:r>
                      <a:endParaRPr lang="en-US" sz="1200" dirty="0"/>
                    </a:p>
                  </a:txBody>
                  <a:tcPr/>
                </a:tc>
                <a:tc>
                  <a:txBody>
                    <a:bodyPr/>
                    <a:lstStyle/>
                    <a:p>
                      <a:r>
                        <a:rPr lang="en-US" sz="1200" dirty="0" smtClean="0"/>
                        <a:t>Develop a network-based physical security system utilizing existing technologies such as motion sensing cameras and network</a:t>
                      </a:r>
                      <a:r>
                        <a:rPr lang="en-US" sz="1200" baseline="0" dirty="0" smtClean="0"/>
                        <a:t> door.</a:t>
                      </a:r>
                      <a:endParaRPr lang="en-US" sz="1200" dirty="0"/>
                    </a:p>
                  </a:txBody>
                  <a:tcPr/>
                </a:tc>
              </a:tr>
            </a:tbl>
          </a:graphicData>
        </a:graphic>
      </p:graphicFrame>
      <p:sp>
        <p:nvSpPr>
          <p:cNvPr id="4" name="AutoShape 2"/>
          <p:cNvSpPr txBox="1">
            <a:spLocks noGrp="1" noChangeArrowheads="1"/>
          </p:cNvSpPr>
          <p:nvPr>
            <p:ph type="title"/>
          </p:nvPr>
        </p:nvSpPr>
        <p:spPr bwMode="auto">
          <a:xfrm>
            <a:off x="457200" y="0"/>
            <a:ext cx="8229600" cy="762000"/>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Aft>
                <a:spcPts val="1000"/>
              </a:spcAft>
            </a:pPr>
            <a:r>
              <a:rPr lang="en-US" sz="1600" dirty="0" smtClean="0">
                <a:latin typeface="Arial" pitchFamily="34" charset="0"/>
                <a:cs typeface="Arial" pitchFamily="34" charset="0"/>
              </a:rPr>
              <a:t>Beaumont ISD Technology Plan</a:t>
            </a:r>
            <a:br>
              <a:rPr lang="en-US" sz="1600" dirty="0" smtClean="0">
                <a:latin typeface="Arial" pitchFamily="34" charset="0"/>
                <a:cs typeface="Arial" pitchFamily="34" charset="0"/>
              </a:rPr>
            </a:br>
            <a:r>
              <a:rPr lang="en-US" sz="1600" dirty="0" smtClean="0">
                <a:latin typeface="Arial" pitchFamily="34" charset="0"/>
                <a:cs typeface="Arial" pitchFamily="34" charset="0"/>
              </a:rPr>
              <a:t>Goals, Objectives, and Strategies</a:t>
            </a:r>
            <a:endPar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pic>
        <p:nvPicPr>
          <p:cNvPr id="6" name="~PP684.WAV">
            <a:hlinkClick r:id="" action="ppaction://media"/>
          </p:cNvPr>
          <p:cNvPicPr>
            <a:picLocks noRot="1" noChangeAspect="1"/>
          </p:cNvPicPr>
          <p:nvPr>
            <a:wavAudioFile r:embed="rId1" name="~PP684.WAV"/>
          </p:nvPr>
        </p:nvPicPr>
        <p:blipFill>
          <a:blip r:embed="rId4" cstate="print"/>
          <a:stretch>
            <a:fillRect/>
          </a:stretch>
        </p:blipFill>
        <p:spPr>
          <a:xfrm>
            <a:off x="8702675" y="6416675"/>
            <a:ext cx="304800" cy="304800"/>
          </a:xfrm>
          <a:prstGeom prst="rect">
            <a:avLst/>
          </a:prstGeom>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000" dirty="0" smtClean="0"/>
              <a:t>A digital world needs safeguards that can ensure the personal safety of our students.  We could add curriculum that could teach safety standards to our students to increase awareness and provide a safer digital environment.    </a:t>
            </a:r>
          </a:p>
          <a:p>
            <a:r>
              <a:rPr lang="en-US" sz="2000" dirty="0" smtClean="0"/>
              <a:t>Provide technology innovative programs that could promote parental involvement, increase communication with parents and community members, and community access to technology resources. </a:t>
            </a:r>
          </a:p>
          <a:p>
            <a:r>
              <a:rPr lang="en-US" sz="2000" dirty="0" smtClean="0"/>
              <a:t>Develop strategies for libraries to include technology and professional development training for utilizing online tools and smart devices such as Kindles and Nooks in school library facilities.</a:t>
            </a:r>
          </a:p>
          <a:p>
            <a:r>
              <a:rPr lang="en-US" sz="2000" dirty="0" smtClean="0"/>
              <a:t> Increase budgeting for students and teachers to utilize online resources such as virtual field trips and distance learning opportunities.  </a:t>
            </a:r>
          </a:p>
          <a:p>
            <a:endParaRPr lang="en-US" sz="2000" dirty="0" smtClean="0"/>
          </a:p>
          <a:p>
            <a:endParaRPr lang="en-US" dirty="0"/>
          </a:p>
        </p:txBody>
      </p:sp>
      <p:sp>
        <p:nvSpPr>
          <p:cNvPr id="5" name="AutoShape 2"/>
          <p:cNvSpPr txBox="1">
            <a:spLocks noGrp="1" noChangeArrowheads="1"/>
          </p:cNvSpPr>
          <p:nvPr>
            <p:ph type="title"/>
          </p:nvPr>
        </p:nvSpPr>
        <p:spPr bwMode="auto">
          <a:xfrm>
            <a:off x="304800" y="228600"/>
            <a:ext cx="8229600" cy="1143000"/>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Aft>
                <a:spcPts val="1000"/>
              </a:spcAft>
            </a:pPr>
            <a:r>
              <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Improvements That</a:t>
            </a:r>
            <a:r>
              <a:rPr kumimoji="0" lang="en-US" sz="24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Could Be Made to the Beaumont ISD</a:t>
            </a:r>
            <a:br>
              <a:rPr kumimoji="0" lang="en-US" sz="24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br>
            <a:r>
              <a:rPr lang="en-US" sz="2400" dirty="0" smtClean="0">
                <a:latin typeface="Arial" pitchFamily="34" charset="0"/>
                <a:cs typeface="Arial" pitchFamily="34" charset="0"/>
              </a:rPr>
              <a:t>Technology Plan</a:t>
            </a:r>
            <a:endPar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pic>
        <p:nvPicPr>
          <p:cNvPr id="4" name="~PP2363.WAV">
            <a:hlinkClick r:id="" action="ppaction://media"/>
          </p:cNvPr>
          <p:cNvPicPr>
            <a:picLocks noRot="1" noChangeAspect="1"/>
          </p:cNvPicPr>
          <p:nvPr>
            <a:wavAudioFile r:embed="rId1" name="~PP2363.WAV"/>
          </p:nvPr>
        </p:nvPicPr>
        <p:blipFill>
          <a:blip r:embed="rId4" cstate="print"/>
          <a:stretch>
            <a:fillRect/>
          </a:stretch>
        </p:blipFill>
        <p:spPr>
          <a:xfrm>
            <a:off x="8702675" y="6416675"/>
            <a:ext cx="304800" cy="304800"/>
          </a:xfrm>
          <a:prstGeom prst="rect">
            <a:avLst/>
          </a:prstGeom>
        </p:spPr>
      </p:pic>
    </p:spTree>
  </p:cSld>
  <p:clrMapOvr>
    <a:masterClrMapping/>
  </p:clrMapOvr>
  <p:transition advTm="261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National Ed Tech Puts Technology</a:t>
            </a:r>
            <a:br>
              <a:rPr lang="en-US" dirty="0" smtClean="0"/>
            </a:br>
            <a:r>
              <a:rPr lang="en-US" dirty="0" smtClean="0"/>
              <a:t>at the Heart of Education Reform</a:t>
            </a:r>
            <a:endParaRPr lang="en-US" dirty="0" smtClean="0">
              <a:latin typeface="Arial" pitchFamily="34" charset="0"/>
              <a:cs typeface="Arial" pitchFamily="34" charset="0"/>
            </a:endParaRPr>
          </a:p>
          <a:p>
            <a:r>
              <a:rPr lang="en-US" dirty="0" smtClean="0"/>
              <a:t>Our state recognizes the importance of technology</a:t>
            </a:r>
          </a:p>
          <a:p>
            <a:r>
              <a:rPr lang="en-US" dirty="0" smtClean="0"/>
              <a:t>Beaumont ISD is setting goals and objectives to meet the technology needs of our students so that they can be successful in our expanding digital world</a:t>
            </a:r>
            <a:endParaRPr lang="en-US" dirty="0"/>
          </a:p>
        </p:txBody>
      </p:sp>
      <p:sp>
        <p:nvSpPr>
          <p:cNvPr id="4" name="AutoShape 2"/>
          <p:cNvSpPr txBox="1">
            <a:spLocks noGrp="1" noChangeArrowheads="1"/>
          </p:cNvSpPr>
          <p:nvPr>
            <p:ph type="title"/>
          </p:nvPr>
        </p:nvSpPr>
        <p:spPr bwMode="auto">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Summary</a:t>
            </a:r>
          </a:p>
        </p:txBody>
      </p:sp>
      <p:pic>
        <p:nvPicPr>
          <p:cNvPr id="5" name="~PP2665.WAV">
            <a:hlinkClick r:id="" action="ppaction://media"/>
          </p:cNvPr>
          <p:cNvPicPr>
            <a:picLocks noRot="1" noChangeAspect="1"/>
          </p:cNvPicPr>
          <p:nvPr>
            <a:wavAudioFile r:embed="rId1" name="~PP2665.WAV"/>
          </p:nvPr>
        </p:nvPicPr>
        <p:blipFill>
          <a:blip r:embed="rId4" cstate="print"/>
          <a:stretch>
            <a:fillRect/>
          </a:stretch>
        </p:blipFill>
        <p:spPr>
          <a:xfrm>
            <a:off x="8702675" y="6416675"/>
            <a:ext cx="304800" cy="304800"/>
          </a:xfrm>
          <a:prstGeom prst="rect">
            <a:avLst/>
          </a:prstGeom>
        </p:spPr>
      </p:pic>
    </p:spTree>
  </p:cSld>
  <p:clrMapOvr>
    <a:masterClrMapping/>
  </p:clrMapOvr>
  <p:transition advTm="1246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14400"/>
            <a:ext cx="9144000" cy="5211763"/>
          </a:xfrm>
        </p:spPr>
        <p:txBody>
          <a:bodyPr>
            <a:normAutofit fontScale="25000" lnSpcReduction="20000"/>
          </a:bodyPr>
          <a:lstStyle/>
          <a:p>
            <a:pPr>
              <a:lnSpc>
                <a:spcPct val="200000"/>
              </a:lnSpc>
              <a:buNone/>
            </a:pPr>
            <a:r>
              <a:rPr lang="en-US" sz="4800" dirty="0" smtClean="0"/>
              <a:t>Beaumont Independent School District Technology Plan (2010).  </a:t>
            </a:r>
            <a:r>
              <a:rPr lang="en-US" sz="4800" i="1" dirty="0" smtClean="0"/>
              <a:t>Beaumont Independent School District Technology Plan, 2010-2013.  </a:t>
            </a:r>
            <a:r>
              <a:rPr lang="en-US" sz="4800" dirty="0" smtClean="0"/>
              <a:t>Retrieved May 10, 2011 from  </a:t>
            </a:r>
            <a:r>
              <a:rPr lang="en-US" sz="4800" dirty="0" smtClean="0">
                <a:hlinkClick r:id="rId4"/>
              </a:rPr>
              <a:t>http://www.beaumont.k12.tx.us/bisdapps/</a:t>
            </a:r>
            <a:r>
              <a:rPr lang="en-US" sz="4800" dirty="0" smtClean="0"/>
              <a:t> , p. 1 – 20.  </a:t>
            </a:r>
          </a:p>
          <a:p>
            <a:pPr>
              <a:lnSpc>
                <a:spcPct val="200000"/>
              </a:lnSpc>
              <a:buNone/>
            </a:pPr>
            <a:r>
              <a:rPr lang="en-US" sz="4800" dirty="0" smtClean="0"/>
              <a:t>Ed.Gov, </a:t>
            </a:r>
            <a:r>
              <a:rPr lang="en-US" sz="4800" i="1" dirty="0" smtClean="0"/>
              <a:t>National Educational Technology Plan , </a:t>
            </a:r>
            <a:r>
              <a:rPr lang="en-US" sz="4800" dirty="0" smtClean="0"/>
              <a:t>Department of Education.  National Educational Technology Plan (2010).  </a:t>
            </a:r>
            <a:r>
              <a:rPr lang="en-US" sz="4800" i="1" dirty="0" smtClean="0"/>
              <a:t> Retrieved May  10, 2011, </a:t>
            </a:r>
            <a:r>
              <a:rPr lang="en-US" sz="4800" dirty="0" smtClean="0">
                <a:hlinkClick r:id="rId5"/>
              </a:rPr>
              <a:t>http://www.ed.gov/technology/netp-2010</a:t>
            </a:r>
            <a:r>
              <a:rPr lang="en-US" sz="4800" dirty="0" smtClean="0"/>
              <a:t>, </a:t>
            </a:r>
            <a:r>
              <a:rPr lang="en-US" sz="4800" i="1" dirty="0" smtClean="0"/>
              <a:t> p. 1.</a:t>
            </a:r>
            <a:r>
              <a:rPr lang="en-US" sz="4800" dirty="0" smtClean="0"/>
              <a:t> </a:t>
            </a:r>
          </a:p>
          <a:p>
            <a:pPr>
              <a:lnSpc>
                <a:spcPct val="200000"/>
              </a:lnSpc>
              <a:buNone/>
            </a:pPr>
            <a:r>
              <a:rPr lang="en-US" sz="4800" dirty="0" smtClean="0"/>
              <a:t>Texas Education Agency e-Plan System (2011). </a:t>
            </a:r>
            <a:r>
              <a:rPr lang="en-US" sz="4800" i="1" dirty="0" smtClean="0"/>
              <a:t>Technology Planning and E-Rate Support Center </a:t>
            </a:r>
            <a:r>
              <a:rPr lang="en-US" sz="4800" dirty="0" smtClean="0"/>
              <a:t>.  Retrieved May 12, 2011, from </a:t>
            </a:r>
            <a:r>
              <a:rPr lang="en-US" sz="4800" i="1" dirty="0" smtClean="0">
                <a:hlinkClick r:id="rId6"/>
              </a:rPr>
              <a:t>http://tpesc.esc12.net/eplan/lrpt.html</a:t>
            </a:r>
            <a:r>
              <a:rPr lang="en-US" sz="4800" i="1" dirty="0" smtClean="0"/>
              <a:t>. </a:t>
            </a:r>
          </a:p>
          <a:p>
            <a:pPr>
              <a:lnSpc>
                <a:spcPct val="200000"/>
              </a:lnSpc>
              <a:buNone/>
            </a:pPr>
            <a:r>
              <a:rPr lang="en-US" sz="4800" dirty="0" smtClean="0"/>
              <a:t>Nagel, D. (2010).  </a:t>
            </a:r>
            <a:r>
              <a:rPr lang="en-US" sz="4800" i="1" dirty="0" smtClean="0"/>
              <a:t>National Ed Tech Plan Puts Technology at the Heart of Education Reform.  </a:t>
            </a:r>
            <a:r>
              <a:rPr lang="en-US" sz="4800" dirty="0" smtClean="0"/>
              <a:t>Retrieved May 10, 2011 from </a:t>
            </a:r>
            <a:r>
              <a:rPr lang="en-US" sz="4800" dirty="0" smtClean="0">
                <a:hlinkClick r:id="rId7"/>
              </a:rPr>
              <a:t>http://thejournal.com/articles 2010/11/09/national-ed-tech-plan-puts-technology-at-the-heart-of-education-reform.aspx</a:t>
            </a:r>
            <a:r>
              <a:rPr lang="en-US" sz="4800" dirty="0" smtClean="0"/>
              <a:t> , p. 1 – 4.  </a:t>
            </a:r>
          </a:p>
          <a:p>
            <a:pPr>
              <a:lnSpc>
                <a:spcPct val="200000"/>
              </a:lnSpc>
              <a:buNone/>
            </a:pPr>
            <a:r>
              <a:rPr lang="en-US" sz="4800" i="1" dirty="0" smtClean="0"/>
              <a:t>North Dakota State University Virtual Cell, (2005).  Virtual Cell.  Retrieved May 11, 2010, </a:t>
            </a:r>
            <a:r>
              <a:rPr lang="en-US" sz="4800" i="1" dirty="0" smtClean="0">
                <a:hlinkClick r:id="rId8"/>
              </a:rPr>
              <a:t>http://vcell.ndsu.edu/public.html</a:t>
            </a:r>
            <a:r>
              <a:rPr lang="en-US" sz="4800" i="1" dirty="0" smtClean="0"/>
              <a:t> , p. 1.</a:t>
            </a:r>
            <a:endParaRPr lang="en-US" sz="4800" dirty="0" smtClean="0"/>
          </a:p>
          <a:p>
            <a:pPr>
              <a:lnSpc>
                <a:spcPct val="200000"/>
              </a:lnSpc>
              <a:buNone/>
            </a:pPr>
            <a:r>
              <a:rPr lang="en-US" sz="4800" dirty="0" smtClean="0"/>
              <a:t>November, A. (1998).  </a:t>
            </a:r>
            <a:r>
              <a:rPr lang="en-US" sz="4800" i="1" dirty="0" smtClean="0"/>
              <a:t>Critical Issue:  Developing a School or District Technology Plan. </a:t>
            </a:r>
            <a:r>
              <a:rPr lang="en-US" sz="4800" dirty="0" smtClean="0"/>
              <a:t>North Central Regional Educational Laboratory, Retrieved May 10, 2011, from </a:t>
            </a:r>
            <a:r>
              <a:rPr lang="en-US" sz="4800" dirty="0" smtClean="0">
                <a:hlinkClick r:id="rId9"/>
              </a:rPr>
              <a:t>http://www.ncrel.org/sdrs/areas/issues/methods/technlgy/te300.htm</a:t>
            </a:r>
            <a:r>
              <a:rPr lang="en-US" sz="4800" dirty="0" smtClean="0"/>
              <a:t>,  p.  1 – 3.</a:t>
            </a:r>
          </a:p>
          <a:p>
            <a:pPr>
              <a:lnSpc>
                <a:spcPct val="200000"/>
              </a:lnSpc>
              <a:buNone/>
            </a:pPr>
            <a:r>
              <a:rPr lang="en-US" sz="4800" dirty="0" smtClean="0"/>
              <a:t>Prensky, M. (2007).    </a:t>
            </a:r>
            <a:r>
              <a:rPr lang="en-US" sz="4800" i="1" dirty="0" smtClean="0"/>
              <a:t>Sims vs. Games:  The Difference Defined</a:t>
            </a:r>
            <a:r>
              <a:rPr lang="en-US" sz="4800" dirty="0" smtClean="0"/>
              <a:t>. Edutopia, p. 1.  </a:t>
            </a:r>
          </a:p>
          <a:p>
            <a:pPr>
              <a:lnSpc>
                <a:spcPct val="200000"/>
              </a:lnSpc>
              <a:buNone/>
            </a:pPr>
            <a:r>
              <a:rPr lang="en-US" sz="4800" dirty="0" smtClean="0"/>
              <a:t>Shimabukuro, J. (2010).  </a:t>
            </a:r>
            <a:r>
              <a:rPr lang="en-US" sz="4800" i="1" dirty="0" smtClean="0"/>
              <a:t>A Glimpse at the 2010 National Education Technology Plan.  </a:t>
            </a:r>
            <a:r>
              <a:rPr lang="en-US" sz="4800" dirty="0" smtClean="0"/>
              <a:t>Retrieved May 20, 2011 from </a:t>
            </a:r>
            <a:r>
              <a:rPr lang="en-US" sz="4800" dirty="0" smtClean="0">
                <a:hlinkClick r:id="rId10"/>
              </a:rPr>
              <a:t>http://etcjournal.com/2010/11/10/glimpse-transforming-american-education-learning-powered-by-technology/</a:t>
            </a:r>
            <a:r>
              <a:rPr lang="en-US" sz="4800" dirty="0" smtClean="0"/>
              <a:t>,  p. 1 – 2.</a:t>
            </a:r>
          </a:p>
          <a:p>
            <a:pPr>
              <a:lnSpc>
                <a:spcPct val="200000"/>
              </a:lnSpc>
              <a:buNone/>
            </a:pPr>
            <a:r>
              <a:rPr lang="en-US" sz="4800" dirty="0" smtClean="0"/>
              <a:t>Solomon, G. &amp; Schrum, L. (2007).  </a:t>
            </a:r>
            <a:r>
              <a:rPr lang="en-US" sz="4800" i="1" dirty="0" smtClean="0"/>
              <a:t>Web 2.0: New Tools, New Schools.  Washington, DC:ISTE, p. 20.  </a:t>
            </a:r>
            <a:endParaRPr lang="en-US" sz="2500" i="1" dirty="0" smtClean="0"/>
          </a:p>
          <a:p>
            <a:pPr>
              <a:lnSpc>
                <a:spcPct val="200000"/>
              </a:lnSpc>
              <a:buNone/>
            </a:pPr>
            <a:r>
              <a:rPr lang="en-US" sz="1200" i="1" dirty="0" smtClean="0"/>
              <a:t>   </a:t>
            </a:r>
            <a:endParaRPr lang="en-US" sz="1200" dirty="0" smtClean="0"/>
          </a:p>
          <a:p>
            <a:pPr>
              <a:lnSpc>
                <a:spcPct val="200000"/>
              </a:lnSpc>
              <a:buNone/>
            </a:pPr>
            <a:endParaRPr lang="en-US" sz="1200" i="1" dirty="0" smtClean="0"/>
          </a:p>
          <a:p>
            <a:pPr>
              <a:lnSpc>
                <a:spcPct val="200000"/>
              </a:lnSpc>
              <a:buNone/>
            </a:pPr>
            <a:r>
              <a:rPr lang="en-US" sz="1200" i="1" dirty="0" smtClean="0"/>
              <a:t> </a:t>
            </a:r>
            <a:endParaRPr lang="en-US" sz="1200" i="1" dirty="0"/>
          </a:p>
        </p:txBody>
      </p:sp>
      <p:sp>
        <p:nvSpPr>
          <p:cNvPr id="4" name="AutoShape 2"/>
          <p:cNvSpPr txBox="1">
            <a:spLocks noGrp="1" noChangeArrowheads="1"/>
          </p:cNvSpPr>
          <p:nvPr>
            <p:ph type="title"/>
          </p:nvPr>
        </p:nvSpPr>
        <p:spPr bwMode="auto">
          <a:xfrm>
            <a:off x="457200" y="0"/>
            <a:ext cx="8229600" cy="914400"/>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References</a:t>
            </a:r>
          </a:p>
        </p:txBody>
      </p:sp>
      <p:pic>
        <p:nvPicPr>
          <p:cNvPr id="5" name="~PP924.WAV">
            <a:hlinkClick r:id="" action="ppaction://media"/>
          </p:cNvPr>
          <p:cNvPicPr>
            <a:picLocks noRot="1" noChangeAspect="1"/>
          </p:cNvPicPr>
          <p:nvPr>
            <a:wavAudioFile r:embed="rId1" name="~PP924.WAV"/>
          </p:nvPr>
        </p:nvPicPr>
        <p:blipFill>
          <a:blip r:embed="rId11" cstate="print"/>
          <a:stretch>
            <a:fillRect/>
          </a:stretch>
        </p:blipFill>
        <p:spPr>
          <a:xfrm>
            <a:off x="8702675" y="6416675"/>
            <a:ext cx="304800" cy="304800"/>
          </a:xfrm>
          <a:prstGeom prst="rect">
            <a:avLst/>
          </a:prstGeom>
        </p:spPr>
      </p:pic>
    </p:spTree>
  </p:cSld>
  <p:clrMapOvr>
    <a:masterClrMapping/>
  </p:clrMapOvr>
  <p:transition advTm="22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p:txBody>
          <a:bodyPr>
            <a:normAutofit fontScale="92500"/>
          </a:bodyPr>
          <a:lstStyle/>
          <a:p>
            <a:pPr algn="ctr">
              <a:buNone/>
            </a:pPr>
            <a:r>
              <a:rPr lang="en-US" u="sng" dirty="0" smtClean="0"/>
              <a:t>Information Systems &amp; Technology Use</a:t>
            </a:r>
            <a:endParaRPr lang="en-US" dirty="0" smtClean="0"/>
          </a:p>
          <a:p>
            <a:r>
              <a:rPr lang="en-US" dirty="0" smtClean="0"/>
              <a:t>The importance of creating long range technology plans for the future – State, District, &amp; School technology plans using the National Plan for Guidelines.</a:t>
            </a:r>
          </a:p>
          <a:p>
            <a:r>
              <a:rPr lang="en-US" dirty="0" smtClean="0"/>
              <a:t>The importance of integrating technology into the teaching &amp; learning process.</a:t>
            </a:r>
          </a:p>
          <a:p>
            <a:r>
              <a:rPr lang="en-US" dirty="0" smtClean="0"/>
              <a:t>The importance of strategic technology planning to prepare students for the 21</a:t>
            </a:r>
            <a:r>
              <a:rPr lang="en-US" baseline="30000" dirty="0" smtClean="0"/>
              <a:t>st</a:t>
            </a:r>
            <a:r>
              <a:rPr lang="en-US" dirty="0" smtClean="0"/>
              <a:t> Century.</a:t>
            </a:r>
          </a:p>
          <a:p>
            <a:endParaRPr lang="en-US" dirty="0" smtClean="0"/>
          </a:p>
          <a:p>
            <a:endParaRPr lang="en-US" dirty="0" smtClean="0"/>
          </a:p>
          <a:p>
            <a:endParaRPr lang="en-US" dirty="0"/>
          </a:p>
        </p:txBody>
      </p:sp>
      <p:sp>
        <p:nvSpPr>
          <p:cNvPr id="4" name="AutoShape 2"/>
          <p:cNvSpPr txBox="1">
            <a:spLocks noChangeArrowheads="1"/>
          </p:cNvSpPr>
          <p:nvPr/>
        </p:nvSpPr>
        <p:spPr bwMode="auto">
          <a:xfrm>
            <a:off x="457200" y="228600"/>
            <a:ext cx="8229600" cy="1249362"/>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fontScale="900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What We</a:t>
            </a:r>
            <a:r>
              <a:rPr kumimoji="0" lang="en-US" sz="36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Have Learned</a:t>
            </a:r>
          </a:p>
          <a:p>
            <a:pPr marL="0" marR="0" lvl="0" indent="0" algn="ctr" defTabSz="914400" rtl="0" eaLnBrk="1" fontAlgn="base" latinLnBrk="0" hangingPunct="1">
              <a:lnSpc>
                <a:spcPct val="100000"/>
              </a:lnSpc>
              <a:spcBef>
                <a:spcPct val="0"/>
              </a:spcBef>
              <a:spcAft>
                <a:spcPts val="1000"/>
              </a:spcAft>
              <a:buClrTx/>
              <a:buSzTx/>
              <a:buFontTx/>
              <a:buNone/>
              <a:tabLst/>
              <a:defRPr/>
            </a:pPr>
            <a:r>
              <a:rPr lang="en-US" sz="3600" baseline="0" dirty="0" smtClean="0">
                <a:latin typeface="Arial" pitchFamily="34" charset="0"/>
                <a:cs typeface="Arial" pitchFamily="34" charset="0"/>
              </a:rPr>
              <a:t>Best</a:t>
            </a:r>
            <a:r>
              <a:rPr lang="en-US" sz="3600" dirty="0" smtClean="0">
                <a:latin typeface="Arial" pitchFamily="34" charset="0"/>
                <a:cs typeface="Arial" pitchFamily="34" charset="0"/>
              </a:rPr>
              <a:t> Technology Practices</a:t>
            </a:r>
            <a:endPar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pic>
        <p:nvPicPr>
          <p:cNvPr id="5" name="~PP3887.WAV">
            <a:hlinkClick r:id="" action="ppaction://media"/>
          </p:cNvPr>
          <p:cNvPicPr>
            <a:picLocks noRot="1" noChangeAspect="1"/>
          </p:cNvPicPr>
          <p:nvPr>
            <a:wavAudioFile r:embed="rId1" name="~PP3887.WAV"/>
          </p:nvPr>
        </p:nvPicPr>
        <p:blipFill>
          <a:blip r:embed="rId4" cstate="print"/>
          <a:stretch>
            <a:fillRect/>
          </a:stretch>
        </p:blipFill>
        <p:spPr>
          <a:xfrm>
            <a:off x="8702675" y="6416675"/>
            <a:ext cx="304800" cy="304800"/>
          </a:xfrm>
          <a:prstGeom prst="rect">
            <a:avLst/>
          </a:prstGeom>
        </p:spPr>
      </p:pic>
    </p:spTree>
  </p:cSld>
  <p:clrMapOvr>
    <a:masterClrMapping/>
  </p:clrMapOvr>
  <p:transition advTm="120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download.101com.com/CAM/Images/2010/20101109netypstudent.jpg"/>
          <p:cNvPicPr>
            <a:picLocks noChangeAspect="1" noChangeArrowheads="1"/>
          </p:cNvPicPr>
          <p:nvPr/>
        </p:nvPicPr>
        <p:blipFill>
          <a:blip r:embed="rId4" cstate="print"/>
          <a:srcRect/>
          <a:stretch>
            <a:fillRect/>
          </a:stretch>
        </p:blipFill>
        <p:spPr bwMode="auto">
          <a:xfrm>
            <a:off x="2895600" y="304800"/>
            <a:ext cx="5638800" cy="5785263"/>
          </a:xfrm>
          <a:prstGeom prst="rect">
            <a:avLst/>
          </a:prstGeom>
          <a:noFill/>
        </p:spPr>
      </p:pic>
      <p:sp>
        <p:nvSpPr>
          <p:cNvPr id="3" name="Rounded Rectangle 2"/>
          <p:cNvSpPr/>
          <p:nvPr/>
        </p:nvSpPr>
        <p:spPr>
          <a:xfrm rot="20935408">
            <a:off x="203849" y="1966614"/>
            <a:ext cx="2449951" cy="12151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Student at the center of the learning process</a:t>
            </a:r>
            <a:endParaRPr lang="en-US" dirty="0"/>
          </a:p>
        </p:txBody>
      </p:sp>
      <p:sp>
        <p:nvSpPr>
          <p:cNvPr id="4" name="Rectangle 3"/>
          <p:cNvSpPr/>
          <p:nvPr/>
        </p:nvSpPr>
        <p:spPr>
          <a:xfrm>
            <a:off x="2895600" y="6096001"/>
            <a:ext cx="6019800" cy="646331"/>
          </a:xfrm>
          <a:prstGeom prst="rect">
            <a:avLst/>
          </a:prstGeom>
        </p:spPr>
        <p:txBody>
          <a:bodyPr wrap="square">
            <a:spAutoFit/>
          </a:bodyPr>
          <a:lstStyle/>
          <a:p>
            <a:r>
              <a:rPr lang="en-US" i="1" dirty="0" smtClean="0"/>
              <a:t>From the National Education Technology Plan (NETP): a depiction of the new model for student-centered learning.</a:t>
            </a:r>
            <a:endParaRPr lang="en-US" dirty="0"/>
          </a:p>
        </p:txBody>
      </p:sp>
      <p:sp>
        <p:nvSpPr>
          <p:cNvPr id="5" name="Rounded Rectangular Callout 4"/>
          <p:cNvSpPr/>
          <p:nvPr/>
        </p:nvSpPr>
        <p:spPr>
          <a:xfrm>
            <a:off x="304800" y="6019800"/>
            <a:ext cx="1524000" cy="612648"/>
          </a:xfrm>
          <a:prstGeom prst="wedgeRoundRectCallout">
            <a:avLst>
              <a:gd name="adj1" fmla="val 112991"/>
              <a:gd name="adj2" fmla="val -10650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(Nagel, p. 4)</a:t>
            </a:r>
            <a:endParaRPr lang="en-US" dirty="0"/>
          </a:p>
        </p:txBody>
      </p:sp>
      <p:pic>
        <p:nvPicPr>
          <p:cNvPr id="6" name="~PP1998.WAV">
            <a:hlinkClick r:id="" action="ppaction://media"/>
          </p:cNvPr>
          <p:cNvPicPr>
            <a:picLocks noRot="1" noChangeAspect="1"/>
          </p:cNvPicPr>
          <p:nvPr>
            <a:wavAudioFile r:embed="rId1" name="~PP1998.WAV"/>
          </p:nvPr>
        </p:nvPicPr>
        <p:blipFill>
          <a:blip r:embed="rId5" cstate="print"/>
          <a:stretch>
            <a:fillRect/>
          </a:stretch>
        </p:blipFill>
        <p:spPr>
          <a:xfrm>
            <a:off x="8702675" y="6416675"/>
            <a:ext cx="304800" cy="304800"/>
          </a:xfrm>
          <a:prstGeom prst="rect">
            <a:avLst/>
          </a:prstGeom>
        </p:spPr>
      </p:pic>
    </p:spTree>
  </p:cSld>
  <p:clrMapOvr>
    <a:masterClrMapping/>
  </p:clrMapOvr>
  <p:transition advTm="61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en-US" dirty="0" smtClean="0"/>
              <a:t>In our coursework, we learned that, the Long-Range Plan for Technology in Texas, 2006-2020, establishes a shared vision of teaching and learning, and the processes for improved student achievement, through the application and integration of technology. In addition, all states have curriculum standards to include technology across the curriculum. </a:t>
            </a:r>
          </a:p>
          <a:p>
            <a:r>
              <a:rPr lang="en-US" dirty="0" smtClean="0"/>
              <a:t>For example in Texas, the Technology Applications Texas Essential Knowledge and Skills (TEKS) define what students need to know and be able to do to function in an information-based economy. By the end of Grade 8, students are required to master the TEKS in four key areas: Foundations, Information Acquisition, Problem Solving, and Communication. </a:t>
            </a:r>
            <a:endParaRPr lang="en-US" dirty="0"/>
          </a:p>
        </p:txBody>
      </p:sp>
      <p:sp>
        <p:nvSpPr>
          <p:cNvPr id="4" name="AutoShape 2"/>
          <p:cNvSpPr>
            <a:spLocks noGrp="1" noChangeArrowheads="1"/>
          </p:cNvSpPr>
          <p:nvPr>
            <p:ph type="title"/>
          </p:nvPr>
        </p:nvSpPr>
        <p:spPr bwMode="auto">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normAutofit fontScale="9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Aft>
                <a:spcPts val="1000"/>
              </a:spcAft>
            </a:pPr>
            <a:r>
              <a:rPr lang="en-US" sz="3600" dirty="0" smtClean="0">
                <a:latin typeface="Arial" pitchFamily="34" charset="0"/>
                <a:cs typeface="Arial" pitchFamily="34" charset="0"/>
              </a:rPr>
              <a:t>Texas Long Range</a:t>
            </a:r>
            <a:br>
              <a:rPr lang="en-US" sz="3600" dirty="0" smtClean="0">
                <a:latin typeface="Arial" pitchFamily="34" charset="0"/>
                <a:cs typeface="Arial" pitchFamily="34" charset="0"/>
              </a:rPr>
            </a:br>
            <a:r>
              <a:rPr lang="en-US" sz="3600" dirty="0" smtClean="0">
                <a:latin typeface="Arial" pitchFamily="34" charset="0"/>
                <a:cs typeface="Arial" pitchFamily="34" charset="0"/>
              </a:rPr>
              <a:t>Technology Plan</a:t>
            </a:r>
            <a:endParaRPr kumimoji="0" lang="en-US" sz="3600" b="0" i="0" u="none" strike="noStrike" cap="none" normalizeH="0" baseline="0" dirty="0" smtClean="0">
              <a:ln>
                <a:noFill/>
              </a:ln>
              <a:effectLst/>
              <a:latin typeface="Arial" pitchFamily="34" charset="0"/>
              <a:cs typeface="Arial" pitchFamily="34" charset="0"/>
            </a:endParaRPr>
          </a:p>
        </p:txBody>
      </p:sp>
      <p:pic>
        <p:nvPicPr>
          <p:cNvPr id="5" name="~PP146.WAV">
            <a:hlinkClick r:id="" action="ppaction://media"/>
          </p:cNvPr>
          <p:cNvPicPr>
            <a:picLocks noRot="1" noChangeAspect="1"/>
          </p:cNvPicPr>
          <p:nvPr>
            <a:wavAudioFile r:embed="rId1" name="~PP146.WAV"/>
          </p:nvPr>
        </p:nvPicPr>
        <p:blipFill>
          <a:blip r:embed="rId4" cstate="print"/>
          <a:stretch>
            <a:fillRect/>
          </a:stretch>
        </p:blipFill>
        <p:spPr>
          <a:xfrm>
            <a:off x="8702675" y="6416675"/>
            <a:ext cx="304800" cy="304800"/>
          </a:xfrm>
          <a:prstGeom prst="rect">
            <a:avLst/>
          </a:prstGeom>
        </p:spPr>
      </p:pic>
    </p:spTree>
  </p:cSld>
  <p:clrMapOvr>
    <a:masterClrMapping/>
  </p:clrMapOvr>
  <p:transition advTm="103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r>
              <a:rPr lang="en-US" u="sng" dirty="0" smtClean="0"/>
              <a:t>Introduction</a:t>
            </a:r>
            <a:r>
              <a:rPr lang="en-US" dirty="0" smtClean="0"/>
              <a:t>: Provides background information.</a:t>
            </a:r>
          </a:p>
          <a:p>
            <a:r>
              <a:rPr lang="en-US" u="sng" dirty="0" smtClean="0"/>
              <a:t>Assessment</a:t>
            </a:r>
            <a:r>
              <a:rPr lang="en-US" dirty="0" smtClean="0"/>
              <a:t>: Gives a description of the assessment process.</a:t>
            </a:r>
          </a:p>
          <a:p>
            <a:r>
              <a:rPr lang="en-US" u="sng" dirty="0" smtClean="0"/>
              <a:t>Goals Objectives</a:t>
            </a:r>
            <a:r>
              <a:rPr lang="en-US" dirty="0" smtClean="0"/>
              <a:t>: Gives needs and objectives of the plan.</a:t>
            </a:r>
          </a:p>
          <a:p>
            <a:r>
              <a:rPr lang="en-US" u="sng" dirty="0" smtClean="0"/>
              <a:t>Budget</a:t>
            </a:r>
            <a:r>
              <a:rPr lang="en-US" dirty="0" smtClean="0"/>
              <a:t>: Funding details of the plan</a:t>
            </a:r>
          </a:p>
          <a:p>
            <a:r>
              <a:rPr lang="en-US" u="sng" dirty="0" smtClean="0"/>
              <a:t>Evaluation</a:t>
            </a:r>
            <a:r>
              <a:rPr lang="en-US" dirty="0" smtClean="0"/>
              <a:t>:  Gives the process and the methods for the implementation of the plan.</a:t>
            </a:r>
            <a:endParaRPr lang="en-US" dirty="0"/>
          </a:p>
        </p:txBody>
      </p:sp>
      <p:sp>
        <p:nvSpPr>
          <p:cNvPr id="4" name="AutoShape 2"/>
          <p:cNvSpPr txBox="1">
            <a:spLocks noChangeArrowheads="1"/>
          </p:cNvSpPr>
          <p:nvPr/>
        </p:nvSpPr>
        <p:spPr bwMode="auto">
          <a:xfrm>
            <a:off x="533400" y="304800"/>
            <a:ext cx="8229600" cy="1219200"/>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fontScale="975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ts val="100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Key Components of a Technology Plan</a:t>
            </a:r>
          </a:p>
        </p:txBody>
      </p:sp>
      <p:pic>
        <p:nvPicPr>
          <p:cNvPr id="5" name="~PP1555.WAV">
            <a:hlinkClick r:id="" action="ppaction://media"/>
          </p:cNvPr>
          <p:cNvPicPr>
            <a:picLocks noRot="1" noChangeAspect="1"/>
          </p:cNvPicPr>
          <p:nvPr>
            <a:wavAudioFile r:embed="rId1" name="~PP1555.WAV"/>
          </p:nvPr>
        </p:nvPicPr>
        <p:blipFill>
          <a:blip r:embed="rId4" cstate="print"/>
          <a:stretch>
            <a:fillRect/>
          </a:stretch>
        </p:blipFill>
        <p:spPr>
          <a:xfrm>
            <a:off x="8702675" y="6416675"/>
            <a:ext cx="304800" cy="304800"/>
          </a:xfrm>
          <a:prstGeom prst="rect">
            <a:avLst/>
          </a:prstGeom>
        </p:spPr>
      </p:pic>
    </p:spTree>
  </p:cSld>
  <p:clrMapOvr>
    <a:masterClrMapping/>
  </p:clrMapOvr>
  <p:transition advTm="135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Assessment</a:t>
            </a:r>
          </a:p>
          <a:p>
            <a:r>
              <a:rPr lang="en-US" dirty="0" smtClean="0"/>
              <a:t>Infrastructure</a:t>
            </a:r>
          </a:p>
          <a:p>
            <a:r>
              <a:rPr lang="en-US" dirty="0" smtClean="0"/>
              <a:t>Learning</a:t>
            </a:r>
          </a:p>
          <a:p>
            <a:r>
              <a:rPr lang="en-US" dirty="0" smtClean="0"/>
              <a:t>Productivity</a:t>
            </a:r>
          </a:p>
          <a:p>
            <a:r>
              <a:rPr lang="en-US" dirty="0" smtClean="0"/>
              <a:t>Teaching</a:t>
            </a:r>
          </a:p>
          <a:p>
            <a:endParaRPr lang="en-US" dirty="0"/>
          </a:p>
        </p:txBody>
      </p:sp>
      <p:sp>
        <p:nvSpPr>
          <p:cNvPr id="5" name="AutoShape 2"/>
          <p:cNvSpPr txBox="1">
            <a:spLocks noChangeArrowheads="1"/>
          </p:cNvSpPr>
          <p:nvPr/>
        </p:nvSpPr>
        <p:spPr bwMode="auto">
          <a:xfrm>
            <a:off x="457200" y="228600"/>
            <a:ext cx="8229600" cy="1295400"/>
          </a:xfrm>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fontScale="600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Bef>
                <a:spcPct val="0"/>
              </a:spcBef>
              <a:spcAft>
                <a:spcPts val="1000"/>
              </a:spcAft>
            </a:pPr>
            <a:r>
              <a:rPr lang="en-US" sz="4100" dirty="0" smtClean="0"/>
              <a:t>National Ed Tech Puts Technology</a:t>
            </a:r>
            <a:br>
              <a:rPr lang="en-US" sz="4100" dirty="0" smtClean="0"/>
            </a:br>
            <a:r>
              <a:rPr lang="en-US" sz="4100" dirty="0" smtClean="0"/>
              <a:t>at the Heart of Education Reform</a:t>
            </a:r>
            <a:endParaRPr lang="en-US" sz="4100" dirty="0" smtClean="0">
              <a:latin typeface="Arial" pitchFamily="34" charset="0"/>
              <a:cs typeface="Arial" pitchFamily="34" charset="0"/>
            </a:endParaRPr>
          </a:p>
          <a:p>
            <a:pPr lvl="0" algn="ctr" fontAlgn="base">
              <a:spcBef>
                <a:spcPct val="0"/>
              </a:spcBef>
              <a:spcAft>
                <a:spcPts val="1000"/>
              </a:spcAft>
            </a:pPr>
            <a:r>
              <a:rPr lang="en-US" sz="3600" b="1" dirty="0" smtClean="0">
                <a:solidFill>
                  <a:schemeClr val="tx2"/>
                </a:solidFill>
                <a:latin typeface="Arial" pitchFamily="34" charset="0"/>
                <a:cs typeface="Arial" pitchFamily="34" charset="0"/>
              </a:rPr>
              <a:t>Key Areas of a Technology Plan</a:t>
            </a:r>
            <a:endParaRPr lang="en-US" sz="3600" b="1" dirty="0" smtClean="0">
              <a:solidFill>
                <a:schemeClr val="tx2"/>
              </a:solidFill>
            </a:endParaRPr>
          </a:p>
        </p:txBody>
      </p:sp>
      <p:sp>
        <p:nvSpPr>
          <p:cNvPr id="6" name="Rectangular Callout 5"/>
          <p:cNvSpPr/>
          <p:nvPr/>
        </p:nvSpPr>
        <p:spPr>
          <a:xfrm>
            <a:off x="5715000" y="5791200"/>
            <a:ext cx="2438400" cy="688848"/>
          </a:xfrm>
          <a:prstGeom prst="wedgeRectCallout">
            <a:avLst>
              <a:gd name="adj1" fmla="val -72417"/>
              <a:gd name="adj2" fmla="val -6480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Nagel, (2010), p. 2-4.</a:t>
            </a:r>
            <a:endParaRPr lang="en-US" dirty="0"/>
          </a:p>
        </p:txBody>
      </p:sp>
      <p:pic>
        <p:nvPicPr>
          <p:cNvPr id="7" name="~PP3113.WAV">
            <a:hlinkClick r:id="" action="ppaction://media"/>
          </p:cNvPr>
          <p:cNvPicPr>
            <a:picLocks noRot="1" noChangeAspect="1"/>
          </p:cNvPicPr>
          <p:nvPr>
            <a:wavAudioFile r:embed="rId1" name="~PP3113.WAV"/>
          </p:nvPr>
        </p:nvPicPr>
        <p:blipFill>
          <a:blip r:embed="rId4" cstate="print"/>
          <a:stretch>
            <a:fillRect/>
          </a:stretch>
        </p:blipFill>
        <p:spPr>
          <a:xfrm>
            <a:off x="8702675" y="6416675"/>
            <a:ext cx="304800" cy="304800"/>
          </a:xfrm>
          <a:prstGeom prst="rect">
            <a:avLst/>
          </a:prstGeom>
        </p:spPr>
      </p:pic>
    </p:spTree>
  </p:cSld>
  <p:clrMapOvr>
    <a:masterClrMapping/>
  </p:clrMapOvr>
  <p:transition advTm="96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Data collection is extremely important.</a:t>
            </a:r>
          </a:p>
          <a:p>
            <a:r>
              <a:rPr lang="en-US" dirty="0" smtClean="0"/>
              <a:t>“Technology should be used in the classroom for ongoing assessments” (Nagel, p. 2).</a:t>
            </a:r>
          </a:p>
          <a:p>
            <a:r>
              <a:rPr lang="en-US" dirty="0" smtClean="0"/>
              <a:t>Use of “interactive tools such as student response devices” (Nagel, p. 2). </a:t>
            </a:r>
          </a:p>
          <a:p>
            <a:r>
              <a:rPr lang="en-US" dirty="0" smtClean="0"/>
              <a:t>Classroom clickers and “multimedia to reinforce concepts and measure progress” (Nagel, p. 2).  Scanners are also used for data driven assessment tools.</a:t>
            </a:r>
          </a:p>
          <a:p>
            <a:endParaRPr lang="en-US" dirty="0"/>
          </a:p>
        </p:txBody>
      </p:sp>
      <p:sp>
        <p:nvSpPr>
          <p:cNvPr id="5" name="AutoShape 2"/>
          <p:cNvSpPr txBox="1">
            <a:spLocks noGrp="1" noChangeArrowheads="1"/>
          </p:cNvSpPr>
          <p:nvPr>
            <p:ph type="title"/>
          </p:nvPr>
        </p:nvSpPr>
        <p:spPr bwMode="auto">
          <a:prstGeom prst="roundRect">
            <a:avLst>
              <a:gd name="adj" fmla="val 16667"/>
            </a:avLst>
          </a:prstGeom>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r="-100000" b="-100000"/>
          </a:gra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rtlCol="0"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Aft>
                <a:spcPts val="1000"/>
              </a:spcAft>
            </a:pPr>
            <a:r>
              <a:rPr lang="en-US" sz="3600" dirty="0" smtClean="0"/>
              <a:t>Assessment</a:t>
            </a:r>
            <a:endParaRPr kumimoji="0" lang="en-US" sz="3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pic>
        <p:nvPicPr>
          <p:cNvPr id="4" name="~PP2316.WAV">
            <a:hlinkClick r:id="" action="ppaction://media"/>
          </p:cNvPr>
          <p:cNvPicPr>
            <a:picLocks noRot="1" noChangeAspect="1"/>
          </p:cNvPicPr>
          <p:nvPr>
            <a:wavAudioFile r:embed="rId1" name="~PP2316.WAV"/>
          </p:nvPr>
        </p:nvPicPr>
        <p:blipFill>
          <a:blip r:embed="rId4" cstate="print"/>
          <a:stretch>
            <a:fillRect/>
          </a:stretch>
        </p:blipFill>
        <p:spPr>
          <a:xfrm>
            <a:off x="8702675" y="6416675"/>
            <a:ext cx="304800" cy="304800"/>
          </a:xfrm>
          <a:prstGeom prst="rect">
            <a:avLst/>
          </a:prstGeom>
        </p:spPr>
      </p:pic>
    </p:spTree>
  </p:cSld>
  <p:clrMapOvr>
    <a:masterClrMapping/>
  </p:clrMapOvr>
  <p:transition advTm="72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Maridale\Desktop\2010 10 15\IMG_8601-1.JPG"/>
          <p:cNvPicPr/>
          <p:nvPr/>
        </p:nvPicPr>
        <p:blipFill>
          <a:blip r:embed="rId4" cstate="print"/>
          <a:srcRect/>
          <a:stretch>
            <a:fillRect/>
          </a:stretch>
        </p:blipFill>
        <p:spPr bwMode="auto">
          <a:xfrm rot="20796537">
            <a:off x="1905000" y="3048000"/>
            <a:ext cx="2789987" cy="2421331"/>
          </a:xfrm>
          <a:prstGeom prst="rect">
            <a:avLst/>
          </a:prstGeom>
          <a:noFill/>
        </p:spPr>
      </p:pic>
      <p:pic>
        <p:nvPicPr>
          <p:cNvPr id="3" name="Picture 2" descr="C:\Users\Maridale\Desktop\2010 10 15\IMG_8592.jpg"/>
          <p:cNvPicPr/>
          <p:nvPr/>
        </p:nvPicPr>
        <p:blipFill>
          <a:blip r:embed="rId5" cstate="print"/>
          <a:srcRect/>
          <a:stretch>
            <a:fillRect/>
          </a:stretch>
        </p:blipFill>
        <p:spPr bwMode="auto">
          <a:xfrm rot="20652924">
            <a:off x="5562600" y="2057400"/>
            <a:ext cx="2934843" cy="1981200"/>
          </a:xfrm>
          <a:prstGeom prst="rect">
            <a:avLst/>
          </a:prstGeom>
          <a:noFill/>
          <a:ln w="9525">
            <a:noFill/>
            <a:miter lim="800000"/>
            <a:headEnd/>
            <a:tailEnd/>
          </a:ln>
        </p:spPr>
      </p:pic>
      <p:sp>
        <p:nvSpPr>
          <p:cNvPr id="4" name="Rounded Rectangle 3"/>
          <p:cNvSpPr/>
          <p:nvPr/>
        </p:nvSpPr>
        <p:spPr>
          <a:xfrm rot="20701830">
            <a:off x="1318354" y="863947"/>
            <a:ext cx="4937822" cy="13947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Assessment Tools</a:t>
            </a:r>
            <a:endParaRPr lang="en-US" sz="2400" dirty="0"/>
          </a:p>
        </p:txBody>
      </p:sp>
      <p:pic>
        <p:nvPicPr>
          <p:cNvPr id="5" name="~PP2017.WAV">
            <a:hlinkClick r:id="" action="ppaction://media"/>
          </p:cNvPr>
          <p:cNvPicPr>
            <a:picLocks noRot="1" noChangeAspect="1"/>
          </p:cNvPicPr>
          <p:nvPr>
            <a:wavAudioFile r:embed="rId1" name="~PP2017.WAV"/>
          </p:nvPr>
        </p:nvPicPr>
        <p:blipFill>
          <a:blip r:embed="rId6" cstate="print"/>
          <a:stretch>
            <a:fillRect/>
          </a:stretch>
        </p:blipFill>
        <p:spPr>
          <a:xfrm>
            <a:off x="8702675" y="6416675"/>
            <a:ext cx="304800" cy="304800"/>
          </a:xfrm>
          <a:prstGeom prst="rect">
            <a:avLst/>
          </a:prstGeom>
        </p:spPr>
      </p:pic>
    </p:spTree>
  </p:cSld>
  <p:clrMapOvr>
    <a:masterClrMapping/>
  </p:clrMapOvr>
  <p:transition advTm="77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3996</TotalTime>
  <Words>3791</Words>
  <Application>Microsoft Office PowerPoint</Application>
  <PresentationFormat>On-screen Show (4:3)</PresentationFormat>
  <Paragraphs>372</Paragraphs>
  <Slides>28</Slides>
  <Notes>28</Notes>
  <HiddenSlides>0</HiddenSlides>
  <MMClips>28</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Slide 1</vt:lpstr>
      <vt:lpstr>Planning For Technology Integrating Ideas into the Plan </vt:lpstr>
      <vt:lpstr>Slide 3</vt:lpstr>
      <vt:lpstr>Slide 4</vt:lpstr>
      <vt:lpstr>Texas Long Range Technology Plan</vt:lpstr>
      <vt:lpstr>Slide 6</vt:lpstr>
      <vt:lpstr>Slide 7</vt:lpstr>
      <vt:lpstr>Assessment</vt:lpstr>
      <vt:lpstr>Slide 9</vt:lpstr>
      <vt:lpstr>Infrastructure</vt:lpstr>
      <vt:lpstr>Slide 11</vt:lpstr>
      <vt:lpstr>Learning</vt:lpstr>
      <vt:lpstr>Slide 13</vt:lpstr>
      <vt:lpstr>Slide 14</vt:lpstr>
      <vt:lpstr>Productivity</vt:lpstr>
      <vt:lpstr>Teaching</vt:lpstr>
      <vt:lpstr>Developing a School District Technology Plan</vt:lpstr>
      <vt:lpstr>Goals in Creating a District Technology Plan</vt:lpstr>
      <vt:lpstr>Beaumont ISD Recognizes  Necessary State Requirements</vt:lpstr>
      <vt:lpstr>Steps to Technology Plan  Approval Process </vt:lpstr>
      <vt:lpstr>Beaumont ISD District Profile</vt:lpstr>
      <vt:lpstr>Beaumont ISD Technology Plan Goals, Objectives, and Strategies</vt:lpstr>
      <vt:lpstr>Beaumont ISD Technology Plan Goals, Objectives, and Strategies</vt:lpstr>
      <vt:lpstr>Beaumont ISD Technology Plan Goals, Objectives, and Strategies</vt:lpstr>
      <vt:lpstr>Beaumont ISD Technology Plan Goals, Objectives, and Strategies</vt:lpstr>
      <vt:lpstr>Improvements That Could Be Made to the Beaumont ISD Technology Plan</vt:lpstr>
      <vt:lpstr>Summary</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Beaumont ISD Long Range Technology Plan</dc:title>
  <dc:creator>Maridale</dc:creator>
  <cp:lastModifiedBy>Maridale</cp:lastModifiedBy>
  <cp:revision>129</cp:revision>
  <dcterms:created xsi:type="dcterms:W3CDTF">2011-05-12T14:31:57Z</dcterms:created>
  <dcterms:modified xsi:type="dcterms:W3CDTF">2011-05-15T22:10:28Z</dcterms:modified>
</cp:coreProperties>
</file>